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  <p:sldMasterId id="214748366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14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40123153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8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7" name="Shape 81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402681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7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40963" name="Shape 17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Shape 17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ct val="25000"/>
              <a:buFont typeface="Calibri" panose="020F0502020204030204" pitchFamily="34" charset="0"/>
              <a:buNone/>
            </a:pPr>
            <a:r>
              <a:rPr lang="ru-RU" altLang="ru-RU" sz="1200">
                <a:latin typeface="Calibri" panose="020F0502020204030204" pitchFamily="34" charset="0"/>
                <a:sym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5301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7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7" name="Shape 17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221835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8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1" name="Shape 190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2622542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22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46083" name="Shape 23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Shape 23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ct val="25000"/>
              <a:buFont typeface="Calibri" panose="020F0502020204030204" pitchFamily="34" charset="0"/>
              <a:buNone/>
            </a:pPr>
            <a:r>
              <a:rPr lang="ru-RU" altLang="ru-RU" sz="1200">
                <a:latin typeface="Calibri" panose="020F0502020204030204" pitchFamily="34" charset="0"/>
                <a:sym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1788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8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32771" name="Shape 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Shape 8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ct val="25000"/>
              <a:buFont typeface="Calibri" panose="020F0502020204030204" pitchFamily="34" charset="0"/>
              <a:buNone/>
            </a:pPr>
            <a:r>
              <a:rPr lang="ru-RU" altLang="ru-RU" sz="1200">
                <a:latin typeface="Calibri" panose="020F0502020204030204" pitchFamily="34" charset="0"/>
                <a:sym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099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0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5" name="Shape 105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153857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1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19" name="Shape 11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417046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2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Shape 128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412284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3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7" name="Shape 135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22436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4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Shape 14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174726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5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5" name="Shape 156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198713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6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39939" name="Shape 1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Shape 16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ct val="25000"/>
              <a:buFont typeface="Calibri" panose="020F0502020204030204" pitchFamily="34" charset="0"/>
              <a:buNone/>
            </a:pPr>
            <a:r>
              <a:rPr lang="ru-RU" altLang="ru-RU" sz="1200">
                <a:latin typeface="Calibri" panose="020F0502020204030204" pitchFamily="34" charset="0"/>
                <a:sym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0945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Play"/>
              <a:buNone/>
              <a:defRPr/>
            </a:lvl1pPr>
            <a:lvl2pPr marL="457200" indent="0" rtl="0">
              <a:buFont typeface="Play"/>
              <a:buNone/>
              <a:defRPr/>
            </a:lvl2pPr>
            <a:lvl3pPr marL="914400" indent="0" rtl="0">
              <a:buFont typeface="Play"/>
              <a:buNone/>
              <a:defRPr/>
            </a:lvl3pPr>
            <a:lvl4pPr marL="1371600" indent="0" rtl="0">
              <a:buFont typeface="Play"/>
              <a:buNone/>
              <a:defRPr/>
            </a:lvl4pPr>
            <a:lvl5pPr marL="1828800" indent="0" rtl="0">
              <a:buFont typeface="Play"/>
              <a:buNone/>
              <a:defRPr/>
            </a:lvl5pPr>
            <a:lvl6pPr marL="2286000" indent="0" rtl="0">
              <a:buFont typeface="Play"/>
              <a:buNone/>
              <a:defRPr/>
            </a:lvl6pPr>
            <a:lvl7pPr marL="2743200" indent="0" rtl="0">
              <a:buFont typeface="Play"/>
              <a:buNone/>
              <a:defRPr/>
            </a:lvl7pPr>
            <a:lvl8pPr marL="3200400" indent="0" rtl="0">
              <a:buFont typeface="Play"/>
              <a:buNone/>
              <a:defRPr/>
            </a:lvl8pPr>
            <a:lvl9pPr marL="3657600" indent="0" rtl="0">
              <a:buFont typeface="Play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00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Play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28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Play"/>
              <a:buNone/>
              <a:defRPr/>
            </a:lvl1pPr>
            <a:lvl2pPr marL="457200" indent="0" rtl="0">
              <a:buFont typeface="Play"/>
              <a:buNone/>
              <a:defRPr/>
            </a:lvl2pPr>
            <a:lvl3pPr marL="914400" indent="0" rtl="0">
              <a:buFont typeface="Play"/>
              <a:buNone/>
              <a:defRPr/>
            </a:lvl3pPr>
            <a:lvl4pPr marL="1371600" indent="0" rtl="0">
              <a:buFont typeface="Play"/>
              <a:buNone/>
              <a:defRPr/>
            </a:lvl4pPr>
            <a:lvl5pPr marL="1828800" indent="0" rtl="0">
              <a:buFont typeface="Play"/>
              <a:buNone/>
              <a:defRPr/>
            </a:lvl5pPr>
            <a:lvl6pPr marL="2286000" indent="0" rtl="0">
              <a:buFont typeface="Play"/>
              <a:buNone/>
              <a:defRPr/>
            </a:lvl6pPr>
            <a:lvl7pPr marL="2743200" indent="0" rtl="0">
              <a:buFont typeface="Play"/>
              <a:buNone/>
              <a:defRPr/>
            </a:lvl7pPr>
            <a:lvl8pPr marL="3200400" indent="0" rtl="0">
              <a:buFont typeface="Play"/>
              <a:buNone/>
              <a:defRPr/>
            </a:lvl8pPr>
            <a:lvl9pPr marL="3657600" indent="0" rtl="0"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Play"/>
              <a:buNone/>
              <a:defRPr/>
            </a:lvl1pPr>
            <a:lvl2pPr marL="457200" indent="0" rtl="0">
              <a:buFont typeface="Play"/>
              <a:buNone/>
              <a:defRPr/>
            </a:lvl2pPr>
            <a:lvl3pPr marL="914400" indent="0" rtl="0">
              <a:buFont typeface="Play"/>
              <a:buNone/>
              <a:defRPr/>
            </a:lvl3pPr>
            <a:lvl4pPr marL="1371600" indent="0" rtl="0">
              <a:buFont typeface="Play"/>
              <a:buNone/>
              <a:defRPr/>
            </a:lvl4pPr>
            <a:lvl5pPr marL="1828800" indent="0" rtl="0">
              <a:buFont typeface="Play"/>
              <a:buNone/>
              <a:defRPr/>
            </a:lvl5pPr>
            <a:lvl6pPr marL="2286000" indent="0" rtl="0">
              <a:buFont typeface="Play"/>
              <a:buNone/>
              <a:defRPr/>
            </a:lvl6pPr>
            <a:lvl7pPr marL="2743200" indent="0" rtl="0">
              <a:buFont typeface="Play"/>
              <a:buNone/>
              <a:defRPr/>
            </a:lvl7pPr>
            <a:lvl8pPr marL="3200400" indent="0" rtl="0">
              <a:buFont typeface="Play"/>
              <a:buNone/>
              <a:defRPr/>
            </a:lvl8pPr>
            <a:lvl9pPr marL="3657600" indent="0" rtl="0"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71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Play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29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Clr>
                <a:srgbClr val="888888"/>
              </a:buClr>
              <a:buFont typeface="Play"/>
              <a:buNone/>
              <a:defRPr/>
            </a:lvl1pPr>
            <a:lvl2pPr marL="457200" indent="0" rtl="0">
              <a:buClr>
                <a:srgbClr val="888888"/>
              </a:buClr>
              <a:buFont typeface="Play"/>
              <a:buNone/>
              <a:defRPr/>
            </a:lvl2pPr>
            <a:lvl3pPr marL="914400" indent="0" rtl="0">
              <a:buClr>
                <a:srgbClr val="888888"/>
              </a:buClr>
              <a:buFont typeface="Play"/>
              <a:buNone/>
              <a:defRPr/>
            </a:lvl3pPr>
            <a:lvl4pPr marL="1371600" indent="0" rtl="0">
              <a:buClr>
                <a:srgbClr val="888888"/>
              </a:buClr>
              <a:buFont typeface="Play"/>
              <a:buNone/>
              <a:defRPr/>
            </a:lvl4pPr>
            <a:lvl5pPr marL="1828800" indent="0" rtl="0">
              <a:buClr>
                <a:srgbClr val="888888"/>
              </a:buClr>
              <a:buFont typeface="Play"/>
              <a:buNone/>
              <a:defRPr/>
            </a:lvl5pPr>
            <a:lvl6pPr marL="2286000" indent="0" rtl="0">
              <a:buClr>
                <a:srgbClr val="888888"/>
              </a:buClr>
              <a:buFont typeface="Play"/>
              <a:buNone/>
              <a:defRPr/>
            </a:lvl6pPr>
            <a:lvl7pPr marL="2743200" indent="0" rtl="0">
              <a:buClr>
                <a:srgbClr val="888888"/>
              </a:buClr>
              <a:buFont typeface="Play"/>
              <a:buNone/>
              <a:defRPr/>
            </a:lvl7pPr>
            <a:lvl8pPr marL="3200400" indent="0" rtl="0">
              <a:buClr>
                <a:srgbClr val="888888"/>
              </a:buClr>
              <a:buFont typeface="Play"/>
              <a:buNone/>
              <a:defRPr/>
            </a:lvl8pPr>
            <a:lvl9pPr marL="3657600" indent="0" rtl="0">
              <a:buClr>
                <a:srgbClr val="888888"/>
              </a:buClr>
              <a:buFont typeface="Play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40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Play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Play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Play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Play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Play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Play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Play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Play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Play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Play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275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511" y="274637"/>
            <a:ext cx="8712899" cy="922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r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Play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Play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Play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13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0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11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84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79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5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Play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Play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Play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Play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09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Play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Play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Play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Play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Play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58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3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051" name="Shape 24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052" name="Shape 25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053" name="Shape 26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054" name="Shape 2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ru-RU" altLang="ru-RU"/>
          </a:p>
        </p:txBody>
      </p:sp>
      <p:pic>
        <p:nvPicPr>
          <p:cNvPr id="2055" name="Shape 28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hape 6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Shape 64"/>
          <p:cNvGrpSpPr>
            <a:grpSpLocks/>
          </p:cNvGrpSpPr>
          <p:nvPr/>
        </p:nvGrpSpPr>
        <p:grpSpPr bwMode="auto">
          <a:xfrm>
            <a:off x="176213" y="1268413"/>
            <a:ext cx="8718550" cy="5400675"/>
            <a:chOff x="176211" y="1268412"/>
            <a:chExt cx="8718549" cy="5400675"/>
          </a:xfrm>
        </p:grpSpPr>
        <p:pic>
          <p:nvPicPr>
            <p:cNvPr id="3082" name="Shape 6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1" y="1268412"/>
              <a:ext cx="8718549" cy="540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Shape 66"/>
            <p:cNvSpPr txBox="1">
              <a:spLocks noChangeArrowheads="1"/>
            </p:cNvSpPr>
            <p:nvPr/>
          </p:nvSpPr>
          <p:spPr bwMode="auto">
            <a:xfrm>
              <a:off x="246062" y="1335087"/>
              <a:ext cx="8580436" cy="526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ct val="25000"/>
                <a:buFont typeface="Play"/>
                <a:buNone/>
              </a:pPr>
              <a:r>
                <a:rPr lang="ru-RU" altLang="ru-RU" sz="180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1</a:t>
              </a:r>
            </a:p>
          </p:txBody>
        </p:sp>
      </p:grpSp>
      <p:pic>
        <p:nvPicPr>
          <p:cNvPr id="3076" name="Shape 6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4813"/>
            <a:ext cx="1227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hape 68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3078" name="Shape 69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3079" name="Shape 70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80" name="Shape 71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81" name="Shape 72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77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898989"/>
              </a:buClr>
              <a:buSzPct val="25000"/>
              <a:buFont typeface="Play"/>
              <a:buNone/>
            </a:pPr>
            <a:r>
              <a:rPr lang="ru-RU" altLang="ru-RU" sz="1200">
                <a:solidFill>
                  <a:srgbClr val="898989"/>
                </a:solidFill>
                <a:latin typeface="Play"/>
                <a:ea typeface="Play"/>
                <a:cs typeface="Play"/>
                <a:sym typeface="Play"/>
              </a:rPr>
              <a:t>*</a:t>
            </a:r>
          </a:p>
        </p:txBody>
      </p:sp>
      <p:pic>
        <p:nvPicPr>
          <p:cNvPr id="15363" name="Shape 7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hape 16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44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hape 1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  <a:buFont typeface="Arial Black" panose="020B0A04020102020204" pitchFamily="34" charset="0"/>
              <a:buNone/>
            </a:pPr>
            <a:r>
              <a:rPr lang="ru-RU" altLang="ru-RU" sz="3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ЭФИР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09538" y="1244600"/>
            <a:ext cx="8924925" cy="5475288"/>
          </a:xfrm>
          <a:prstGeom prst="rect">
            <a:avLst/>
          </a:prstGeom>
        </p:spPr>
        <p:txBody>
          <a:bodyPr lIns="91425" tIns="91425" rIns="91425" bIns="91425" anchor="ctr"/>
          <a:lstStyle>
            <a:lvl1pPr marL="457200" indent="-3175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b="1"/>
              <a:t>«АВТОМАКСИМУМ» Суббота 12.00-15.00</a:t>
            </a:r>
            <a:r>
              <a:rPr lang="ru-RU" altLang="ru-RU"/>
              <a:t> </a:t>
            </a:r>
          </a:p>
          <a:p>
            <a:pPr algn="just" eaLnBrk="1" hangingPunct="1"/>
            <a:r>
              <a:rPr lang="ru-RU" altLang="ru-RU"/>
              <a:t>Самые актуальные новости авто мира. </a:t>
            </a:r>
          </a:p>
          <a:p>
            <a:pPr eaLnBrk="1" hangingPunct="1"/>
            <a:endParaRPr lang="ru-RU" altLang="ru-RU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b="1"/>
              <a:t>«ЖИВОЙ СПОРТ» Суббота, воскресенье 15:00-01:00 </a:t>
            </a:r>
          </a:p>
          <a:p>
            <a:pPr algn="just" eaLnBrk="1" hangingPunct="1"/>
            <a:r>
              <a:rPr lang="ru-RU" altLang="ru-RU"/>
              <a:t>Канал выходного дня с прямыми трансляциями и живыми комментариями. </a:t>
            </a:r>
          </a:p>
          <a:p>
            <a:pPr eaLnBrk="1" hangingPunct="1"/>
            <a:endParaRPr lang="ru-RU" altLang="ru-RU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b="1"/>
              <a:t>«ДЕТСКИЙ СПОРТ» Воскресенье 11:00-11:30</a:t>
            </a:r>
          </a:p>
          <a:p>
            <a:pPr algn="just" eaLnBrk="1" hangingPunct="1"/>
            <a:r>
              <a:rPr lang="ru-RU" altLang="ru-RU"/>
              <a:t>Авторская программа Игоря Провольнева о детско-юношеском спорте. </a:t>
            </a:r>
          </a:p>
          <a:p>
            <a:pPr eaLnBrk="1" hangingPunct="1"/>
            <a:endParaRPr lang="ru-RU" altLang="ru-RU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b="1"/>
              <a:t>«ДЕТСКАЯ ТРИБУНА» Воскресенье 11:30-12:00</a:t>
            </a:r>
          </a:p>
          <a:p>
            <a:pPr algn="just" eaLnBrk="1" hangingPunct="1"/>
            <a:r>
              <a:rPr lang="ru-RU" altLang="ru-RU"/>
              <a:t>Все самое интересное и захватывающее о мире детского и юношеского футбола. </a:t>
            </a:r>
          </a:p>
          <a:p>
            <a:pPr eaLnBrk="1" hangingPunct="1"/>
            <a:endParaRPr lang="ru-RU" altLang="ru-RU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b="1"/>
              <a:t>«ДУШ ИЗ ШАМПАНСКОГО» Воскресенье 12:00-13:00</a:t>
            </a:r>
          </a:p>
          <a:p>
            <a:pPr algn="just" eaLnBrk="1" hangingPunct="1">
              <a:buClr>
                <a:srgbClr val="000000"/>
              </a:buClr>
              <a:buSzPct val="79000"/>
              <a:buFont typeface="Arial" panose="020B0604020202020204" pitchFamily="34" charset="0"/>
              <a:buNone/>
            </a:pPr>
            <a:r>
              <a:rPr lang="ru-RU" altLang="ru-RU"/>
              <a:t>Биографическая программа о необычных судьбах интересных людей спорта, кино, шоу-бизнеса. </a:t>
            </a:r>
          </a:p>
          <a:p>
            <a:pPr eaLnBrk="1" hangingPunct="1"/>
            <a:endParaRPr lang="ru-RU" altLang="ru-RU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b="1"/>
              <a:t>«В ЛОЖЕ «VIP»» Воскресенье 13:00-14:00</a:t>
            </a:r>
          </a:p>
          <a:p>
            <a:pPr algn="just" eaLnBrk="1" hangingPunct="1">
              <a:buClr>
                <a:srgbClr val="000000"/>
              </a:buClr>
              <a:buSzPct val="79000"/>
              <a:buFont typeface="Arial" panose="020B0604020202020204" pitchFamily="34" charset="0"/>
              <a:buNone/>
            </a:pPr>
            <a:r>
              <a:rPr lang="ru-RU" altLang="ru-RU"/>
              <a:t>Беседы о спорте и жизни с известными людьми. </a:t>
            </a:r>
          </a:p>
          <a:p>
            <a:pPr eaLnBrk="1" hangingPunct="1"/>
            <a:endParaRPr lang="ru-RU" altLang="ru-RU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b="1"/>
              <a:t>«ЛЮДИ СПОРТА» Воскресенье 14:00-15:00</a:t>
            </a:r>
          </a:p>
          <a:p>
            <a:pPr algn="just" eaLnBrk="1" hangingPunct="1"/>
            <a:r>
              <a:rPr lang="ru-RU" altLang="ru-RU"/>
              <a:t>Николай Валуев в студии «Спорт FM» беседует с первыми лицами и легендами российского спорта.</a:t>
            </a:r>
          </a:p>
          <a:p>
            <a:pPr eaLnBrk="1" hangingPunct="1"/>
            <a:endParaRPr lang="ru-RU" altLang="ru-RU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b="1"/>
              <a:t>«ЦЕНТРАЛЬНЫЙ КОРТ» Воскресенье 01:00-02:00</a:t>
            </a:r>
          </a:p>
          <a:p>
            <a:pPr algn="just" eaLnBrk="1" hangingPunct="1"/>
            <a:r>
              <a:rPr lang="ru-RU" altLang="ru-RU"/>
              <a:t>Час о новостях тенниса. 	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hape 17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122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hape 175"/>
          <p:cNvSpPr txBox="1">
            <a:spLocks noChangeArrowheads="1"/>
          </p:cNvSpPr>
          <p:nvPr/>
        </p:nvSpPr>
        <p:spPr bwMode="auto">
          <a:xfrm>
            <a:off x="328613" y="404813"/>
            <a:ext cx="864076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4000" b="1">
                <a:solidFill>
                  <a:srgbClr val="FFFFFF"/>
                </a:solidFill>
              </a:rPr>
              <a:t>В ПЕРИОД ПРОВЕДЕНИЯ</a:t>
            </a:r>
          </a:p>
          <a:p>
            <a:pPr algn="ctr"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4000" b="1">
                <a:solidFill>
                  <a:srgbClr val="FFFFFF"/>
                </a:solidFill>
              </a:rPr>
              <a:t> XXII ОЛИМПИЙСКИХ ИГР </a:t>
            </a:r>
          </a:p>
          <a:p>
            <a:pPr algn="ctr"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4000" b="1">
                <a:solidFill>
                  <a:srgbClr val="FFFFFF"/>
                </a:solidFill>
              </a:rPr>
              <a:t>В СОЧИ 2014 Г.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algn="ctr"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3200" b="1">
                <a:solidFill>
                  <a:srgbClr val="FFFFFF"/>
                </a:solidFill>
              </a:rPr>
              <a:t>В ЭФИРЕ СПОРТ FM</a:t>
            </a:r>
          </a:p>
        </p:txBody>
      </p:sp>
      <p:pic>
        <p:nvPicPr>
          <p:cNvPr id="25604" name="Shape 17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457450"/>
            <a:ext cx="47418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18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44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hape 1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</a:pPr>
            <a:r>
              <a:rPr lang="ru-RU" altLang="ru-RU" sz="3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В ЭФИРЕ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39750" y="1412875"/>
            <a:ext cx="8229600" cy="4895850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PT Sans"/>
              <a:buNone/>
            </a:pPr>
            <a:r>
              <a:rPr lang="ru-RU" altLang="ru-RU" sz="1900" b="1" smtClean="0">
                <a:latin typeface="Arial" panose="020B0604020202020204" pitchFamily="34" charset="0"/>
                <a:cs typeface="Arial" panose="020B0604020202020204" pitchFamily="34" charset="0"/>
              </a:rPr>
              <a:t>100% дневного эфира посвящено Олимпийским Играм в Сочи</a:t>
            </a:r>
          </a:p>
          <a:p>
            <a:pPr marL="0" indent="0" eaLnBrk="1" hangingPunct="1">
              <a:spcBef>
                <a:spcPts val="638"/>
              </a:spcBef>
              <a:buClr>
                <a:srgbClr val="000000"/>
              </a:buClr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Tx/>
              <a:buChar char="•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Прямые трансляции.</a:t>
            </a:r>
          </a:p>
          <a:p>
            <a:pPr marL="0" indent="0" eaLnBrk="1" hangingPunct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Tx/>
              <a:buChar char="•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Гости в студии.</a:t>
            </a:r>
          </a:p>
          <a:p>
            <a:pPr marL="0" indent="0" eaLnBrk="1" hangingPunct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Tx/>
              <a:buChar char="•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Обзоры и аналитика.</a:t>
            </a:r>
          </a:p>
          <a:p>
            <a:pPr marL="0" indent="0" eaLnBrk="1" hangingPunct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Tx/>
              <a:buChar char="•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Дневники соревнований.</a:t>
            </a:r>
          </a:p>
          <a:p>
            <a:pPr marL="0" indent="0" eaLnBrk="1" hangingPunct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Tx/>
              <a:buChar char="•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Новости.</a:t>
            </a:r>
          </a:p>
          <a:p>
            <a:pPr marL="0" indent="0" eaLnBrk="1" hangingPunct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Tx/>
              <a:buChar char="•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Конкурсы и интерактивные программы.</a:t>
            </a:r>
          </a:p>
        </p:txBody>
      </p:sp>
      <p:pic>
        <p:nvPicPr>
          <p:cNvPr id="26629" name="Shape 18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57813"/>
            <a:ext cx="17764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Shape 18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57813"/>
            <a:ext cx="16176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Shape 18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57813"/>
            <a:ext cx="16176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Shape 18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5345113"/>
            <a:ext cx="16176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hape 22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122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hape 226"/>
          <p:cNvSpPr txBox="1">
            <a:spLocks noChangeArrowheads="1"/>
          </p:cNvSpPr>
          <p:nvPr/>
        </p:nvSpPr>
        <p:spPr bwMode="auto">
          <a:xfrm>
            <a:off x="0" y="5492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4000" b="1">
                <a:solidFill>
                  <a:srgbClr val="FFFFFF"/>
                </a:solidFill>
              </a:rPr>
              <a:t>Благодарим за внимание!</a:t>
            </a:r>
          </a:p>
        </p:txBody>
      </p:sp>
      <p:pic>
        <p:nvPicPr>
          <p:cNvPr id="29700" name="Shape 22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214563"/>
            <a:ext cx="2660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hape 8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2700"/>
            <a:ext cx="914400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hape 84"/>
          <p:cNvSpPr txBox="1">
            <a:spLocks noGrp="1"/>
          </p:cNvSpPr>
          <p:nvPr>
            <p:ph type="title"/>
          </p:nvPr>
        </p:nvSpPr>
        <p:spPr>
          <a:xfrm>
            <a:off x="179388" y="274638"/>
            <a:ext cx="8713787" cy="922337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3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ДОСЬЕ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46063" y="1331913"/>
            <a:ext cx="8647112" cy="5113337"/>
          </a:xfrm>
        </p:spPr>
        <p:txBody>
          <a:bodyPr tIns="45700" bIns="45700">
            <a:noAutofit/>
          </a:bodyPr>
          <a:lstStyle/>
          <a:p>
            <a:pPr marL="0" indent="0" algn="just" eaLnBrk="1" hangingPunct="1">
              <a:spcBef>
                <a:spcPts val="363"/>
              </a:spcBef>
              <a:buClr>
                <a:srgbClr val="000000"/>
              </a:buClr>
              <a:buFont typeface="Play"/>
              <a:buNone/>
            </a:pPr>
            <a:r>
              <a:rPr lang="ru-RU" altLang="ru-RU" sz="100" dirty="0" smtClean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  <a:p>
            <a:pPr marL="0" indent="0" algn="just" eaLnBrk="1" hangingPunct="1">
              <a:spcBef>
                <a:spcPts val="363"/>
              </a:spcBef>
              <a:buClr>
                <a:srgbClr val="000000"/>
              </a:buClr>
              <a:buFontTx/>
              <a:buChar char="•"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Разговорное радио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 СПОРТЕ и жизни.</a:t>
            </a:r>
          </a:p>
          <a:p>
            <a:pPr marL="0" indent="0" algn="just" eaLnBrk="1" hangingPunct="1">
              <a:spcBef>
                <a:spcPts val="363"/>
              </a:spcBef>
              <a:buClr>
                <a:srgbClr val="000000"/>
              </a:buClr>
              <a:buFontTx/>
              <a:buChar char="•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«Спорт FM» –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спортивная радиостанция страны.</a:t>
            </a:r>
          </a:p>
          <a:p>
            <a:pPr marL="0" indent="0" algn="just" eaLnBrk="1" hangingPunct="1">
              <a:spcBef>
                <a:spcPts val="363"/>
              </a:spcBef>
              <a:buClr>
                <a:srgbClr val="000000"/>
              </a:buClr>
              <a:buFontTx/>
              <a:buChar char="•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миссия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популяризация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массового спорта в России, воспитание подрастающего поколения в традициях патриотизма и стремления к здоровому образу жизни.</a:t>
            </a:r>
          </a:p>
          <a:p>
            <a:pPr marL="0" indent="0" algn="just" eaLnBrk="1" hangingPunct="1">
              <a:spcBef>
                <a:spcPts val="363"/>
              </a:spcBef>
              <a:buClr>
                <a:srgbClr val="000000"/>
              </a:buClr>
              <a:buFontTx/>
              <a:buChar char="•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рождения: 07.06.2006.</a:t>
            </a:r>
          </a:p>
          <a:p>
            <a:pPr marL="0" indent="0" algn="just" eaLnBrk="1" hangingPunct="1">
              <a:spcBef>
                <a:spcPts val="363"/>
              </a:spcBef>
              <a:buClr>
                <a:srgbClr val="000000"/>
              </a:buClr>
              <a:buFontTx/>
              <a:buChar char="•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Потенциальный охват – более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млн человек по всей стране.</a:t>
            </a:r>
          </a:p>
          <a:p>
            <a:pPr marL="0" indent="0" algn="just" eaLnBrk="1" hangingPunct="1">
              <a:spcBef>
                <a:spcPts val="363"/>
              </a:spcBef>
              <a:buClr>
                <a:srgbClr val="000000"/>
              </a:buClr>
              <a:buFontTx/>
              <a:buChar char="•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Аудитория: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30-49 лет, преимущественно мужчины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 eaLnBrk="1" hangingPunct="1">
              <a:spcBef>
                <a:spcPts val="363"/>
              </a:spcBef>
              <a:buClr>
                <a:srgbClr val="000000"/>
              </a:buClr>
              <a:buFontTx/>
              <a:buChar char="•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«Спорт FM» –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многократный победитель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главной национальной премии в области радиовещания «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Радиомания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 в номинации «Спортивная программа».</a:t>
            </a:r>
          </a:p>
          <a:p>
            <a:pPr marL="0" indent="0" eaLnBrk="1" hangingPunct="1">
              <a:spcBef>
                <a:spcPts val="638"/>
              </a:spcBef>
              <a:buClr>
                <a:srgbClr val="000000"/>
              </a:buClr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38"/>
              </a:spcBef>
              <a:buClr>
                <a:srgbClr val="000000"/>
              </a:buClr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38"/>
              </a:spcBef>
              <a:buClr>
                <a:srgbClr val="000000"/>
              </a:buClr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hape 9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hape 92"/>
          <p:cNvSpPr txBox="1">
            <a:spLocks noGrp="1"/>
          </p:cNvSpPr>
          <p:nvPr>
            <p:ph type="title"/>
          </p:nvPr>
        </p:nvSpPr>
        <p:spPr>
          <a:xfrm>
            <a:off x="179388" y="274638"/>
            <a:ext cx="8713787" cy="922337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3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</a:t>
            </a:r>
            <a:br>
              <a:rPr lang="ru-RU" altLang="ru-RU" sz="3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РАДИОСТАНЦИИ В «ТОP»</a:t>
            </a:r>
          </a:p>
        </p:txBody>
      </p:sp>
      <p:pic>
        <p:nvPicPr>
          <p:cNvPr id="17412" name="Shape 9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Shape 9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73238"/>
            <a:ext cx="15097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Shape 95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15097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hape 96"/>
          <p:cNvSpPr txBox="1">
            <a:spLocks noChangeArrowheads="1"/>
          </p:cNvSpPr>
          <p:nvPr/>
        </p:nvSpPr>
        <p:spPr bwMode="auto">
          <a:xfrm>
            <a:off x="6084888" y="3360738"/>
            <a:ext cx="27352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1800"/>
              <a:t>Радиостанция RMC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2000" b="1"/>
              <a:t>ТОР 6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1800"/>
              <a:t>№ 1 среди мужчин 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1800"/>
              <a:t>25-49 лет</a:t>
            </a:r>
          </a:p>
          <a:p>
            <a:pPr eaLnBrk="1" hangingPunct="1"/>
            <a:endParaRPr lang="ru-RU" altLang="ru-RU"/>
          </a:p>
        </p:txBody>
      </p:sp>
      <p:sp>
        <p:nvSpPr>
          <p:cNvPr id="17416" name="Shape 97"/>
          <p:cNvSpPr txBox="1">
            <a:spLocks noChangeArrowheads="1"/>
          </p:cNvSpPr>
          <p:nvPr/>
        </p:nvSpPr>
        <p:spPr bwMode="auto">
          <a:xfrm>
            <a:off x="2987675" y="3400425"/>
            <a:ext cx="2924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1800"/>
              <a:t>Радиостанция talkSPORT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2000" b="1"/>
              <a:t>ТОР-6</a:t>
            </a:r>
          </a:p>
        </p:txBody>
      </p:sp>
      <p:sp>
        <p:nvSpPr>
          <p:cNvPr id="17417" name="Shape 98"/>
          <p:cNvSpPr txBox="1">
            <a:spLocks noChangeArrowheads="1"/>
          </p:cNvSpPr>
          <p:nvPr/>
        </p:nvSpPr>
        <p:spPr bwMode="auto">
          <a:xfrm>
            <a:off x="315913" y="3362325"/>
            <a:ext cx="25273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1800"/>
              <a:t>&gt;700 спортивных радиостанций</a:t>
            </a:r>
          </a:p>
          <a:p>
            <a:pPr eaLnBrk="1" hangingPunct="1"/>
            <a:endParaRPr lang="ru-RU" altLang="ru-RU"/>
          </a:p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1800"/>
              <a:t>Высокодоходная и образованная аудитория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2000" b="1"/>
              <a:t>ТОР-10</a:t>
            </a:r>
          </a:p>
          <a:p>
            <a:pPr eaLnBrk="1" hangingPunct="1"/>
            <a:endParaRPr lang="ru-RU" altLang="ru-RU"/>
          </a:p>
        </p:txBody>
      </p:sp>
      <p:sp>
        <p:nvSpPr>
          <p:cNvPr id="17418" name="Shape 99"/>
          <p:cNvSpPr txBox="1">
            <a:spLocks noChangeArrowheads="1"/>
          </p:cNvSpPr>
          <p:nvPr/>
        </p:nvSpPr>
        <p:spPr bwMode="auto">
          <a:xfrm>
            <a:off x="395288" y="5373688"/>
            <a:ext cx="8280400" cy="1092200"/>
          </a:xfrm>
          <a:prstGeom prst="rect">
            <a:avLst/>
          </a:prstGeom>
          <a:noFill/>
          <a:ln w="476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18"/>
              </a:buClr>
              <a:buSzPct val="25000"/>
              <a:buFont typeface="Play"/>
              <a:buNone/>
            </a:pPr>
            <a:r>
              <a:rPr lang="ru-RU" altLang="ru-RU" sz="800" b="1">
                <a:solidFill>
                  <a:srgbClr val="000018"/>
                </a:solidFill>
              </a:rPr>
              <a:t>
</a:t>
            </a:r>
            <a:r>
              <a:rPr lang="ru-RU" altLang="ru-RU" sz="2000" b="1">
                <a:solidFill>
                  <a:srgbClr val="000018"/>
                </a:solidFill>
              </a:rPr>
              <a:t>СПОРТИВНЫЕ РАДИОСТАНЦИИ ВХОДЯТ В </a:t>
            </a:r>
          </a:p>
          <a:p>
            <a:pPr algn="ctr" eaLnBrk="1" hangingPunct="1">
              <a:buClr>
                <a:srgbClr val="C00000"/>
              </a:buClr>
              <a:buSzPct val="25000"/>
              <a:buFont typeface="Play"/>
              <a:buNone/>
            </a:pPr>
            <a:r>
              <a:rPr lang="ru-RU" altLang="ru-RU" sz="3600" b="1">
                <a:solidFill>
                  <a:srgbClr val="C00000"/>
                </a:solidFill>
              </a:rPr>
              <a:t>ТОР-10 ВО ВСЕМ МИРЕ</a:t>
            </a:r>
          </a:p>
        </p:txBody>
      </p:sp>
      <p:sp>
        <p:nvSpPr>
          <p:cNvPr id="17419" name="Shape 100"/>
          <p:cNvSpPr txBox="1">
            <a:spLocks noChangeArrowheads="1"/>
          </p:cNvSpPr>
          <p:nvPr/>
        </p:nvSpPr>
        <p:spPr bwMode="auto">
          <a:xfrm>
            <a:off x="6443663" y="14128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orsiva"/>
              <a:buNone/>
            </a:pPr>
            <a:r>
              <a:rPr lang="ru-RU" altLang="ru-RU" sz="1800"/>
              <a:t>Франция</a:t>
            </a:r>
          </a:p>
        </p:txBody>
      </p:sp>
      <p:sp>
        <p:nvSpPr>
          <p:cNvPr id="17420" name="Shape 101"/>
          <p:cNvSpPr txBox="1">
            <a:spLocks noChangeArrowheads="1"/>
          </p:cNvSpPr>
          <p:nvPr/>
        </p:nvSpPr>
        <p:spPr bwMode="auto">
          <a:xfrm>
            <a:off x="3419475" y="1412875"/>
            <a:ext cx="204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orsiva"/>
              <a:buNone/>
            </a:pPr>
            <a:r>
              <a:rPr lang="ru-RU" altLang="ru-RU" sz="1800"/>
              <a:t>Великобритания</a:t>
            </a:r>
          </a:p>
        </p:txBody>
      </p:sp>
      <p:sp>
        <p:nvSpPr>
          <p:cNvPr id="17421" name="Shape 102"/>
          <p:cNvSpPr txBox="1">
            <a:spLocks noChangeArrowheads="1"/>
          </p:cNvSpPr>
          <p:nvPr/>
        </p:nvSpPr>
        <p:spPr bwMode="auto">
          <a:xfrm>
            <a:off x="611188" y="14128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orsiva"/>
              <a:buNone/>
            </a:pPr>
            <a:r>
              <a:rPr lang="ru-RU" altLang="ru-RU" sz="1800"/>
              <a:t>США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hape 10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2700"/>
            <a:ext cx="914400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hape 108"/>
          <p:cNvSpPr txBox="1">
            <a:spLocks noGrp="1"/>
          </p:cNvSpPr>
          <p:nvPr>
            <p:ph type="title"/>
          </p:nvPr>
        </p:nvSpPr>
        <p:spPr>
          <a:xfrm>
            <a:off x="179388" y="2968625"/>
            <a:ext cx="8713787" cy="920750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3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</a:p>
        </p:txBody>
      </p:sp>
      <p:sp>
        <p:nvSpPr>
          <p:cNvPr id="18436" name="Shape 109"/>
          <p:cNvSpPr txBox="1">
            <a:spLocks noGrp="1"/>
          </p:cNvSpPr>
          <p:nvPr>
            <p:ph type="body" idx="1"/>
          </p:nvPr>
        </p:nvSpPr>
        <p:spPr>
          <a:xfrm>
            <a:off x="423863" y="1341438"/>
            <a:ext cx="8229600" cy="452596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70C0"/>
              </a:buClr>
              <a:buSzPct val="25000"/>
              <a:buFont typeface="Play"/>
              <a:buNone/>
            </a:pPr>
            <a:r>
              <a:rPr lang="ru-RU" altLang="ru-RU" sz="36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Спорт/Информация/Жизнь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altLang="ru-RU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 музыки</a:t>
            </a:r>
          </a:p>
        </p:txBody>
      </p:sp>
      <p:sp>
        <p:nvSpPr>
          <p:cNvPr id="18437" name="Shape 110"/>
          <p:cNvSpPr txBox="1">
            <a:spLocks noChangeArrowheads="1"/>
          </p:cNvSpPr>
          <p:nvPr/>
        </p:nvSpPr>
        <p:spPr bwMode="auto">
          <a:xfrm>
            <a:off x="344488" y="2003425"/>
            <a:ext cx="832643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66FF"/>
              </a:buClr>
              <a:buSzPct val="25000"/>
              <a:buFont typeface="Play"/>
              <a:buNone/>
            </a:pPr>
            <a:r>
              <a:rPr lang="ru-RU" altLang="ru-RU" sz="1800" b="1"/>
              <a:t>«</a:t>
            </a:r>
            <a:r>
              <a:rPr lang="ru-RU" altLang="ru-RU" sz="1800"/>
              <a:t>Спорт FM» – это </a:t>
            </a:r>
            <a:r>
              <a:rPr lang="ru-RU" altLang="ru-RU" sz="2000"/>
              <a:t>самые свежие и актуальные </a:t>
            </a:r>
            <a:r>
              <a:rPr lang="ru-RU" altLang="ru-RU" sz="2000" b="1"/>
              <a:t>новости</a:t>
            </a:r>
            <a:r>
              <a:rPr lang="ru-RU" altLang="ru-RU" sz="2000"/>
              <a:t> (и не только спортивные)</a:t>
            </a:r>
            <a:r>
              <a:rPr lang="ru-RU" altLang="ru-RU" sz="1800"/>
              <a:t>, </a:t>
            </a:r>
            <a:r>
              <a:rPr lang="ru-RU" altLang="ru-RU" sz="2000" b="1"/>
              <a:t>прямые трансляции </a:t>
            </a:r>
            <a:r>
              <a:rPr lang="ru-RU" altLang="ru-RU" sz="2000"/>
              <a:t>главных спортивных событий, </a:t>
            </a:r>
            <a:r>
              <a:rPr lang="ru-RU" altLang="ru-RU" sz="2000" b="1"/>
              <a:t>звезды и легенды спорта</a:t>
            </a:r>
            <a:r>
              <a:rPr lang="ru-RU" altLang="ru-RU" sz="2000"/>
              <a:t>, </a:t>
            </a:r>
            <a:r>
              <a:rPr lang="ru-RU" altLang="ru-RU" sz="2000" b="1"/>
              <a:t>аналитика </a:t>
            </a:r>
            <a:r>
              <a:rPr lang="ru-RU" altLang="ru-RU" sz="2000"/>
              <a:t>от известных журналистов,</a:t>
            </a:r>
            <a:r>
              <a:rPr lang="ru-RU" altLang="ru-RU" sz="1800"/>
              <a:t> </a:t>
            </a:r>
            <a:r>
              <a:rPr lang="ru-RU" altLang="ru-RU" sz="2000" b="1"/>
              <a:t>радиошоу</a:t>
            </a:r>
            <a:r>
              <a:rPr lang="ru-RU" altLang="ru-RU" sz="1800"/>
              <a:t>, </a:t>
            </a:r>
            <a:r>
              <a:rPr lang="ru-RU" altLang="ru-RU" sz="2000" b="1"/>
              <a:t>программы о спорте</a:t>
            </a:r>
            <a:r>
              <a:rPr lang="ru-RU" altLang="ru-RU" sz="1800"/>
              <a:t>, о жизни </a:t>
            </a:r>
            <a:r>
              <a:rPr lang="ru-RU" altLang="ru-RU" sz="2000" b="1"/>
              <a:t>вокруг спорта</a:t>
            </a:r>
            <a:r>
              <a:rPr lang="ru-RU" altLang="ru-RU" sz="1800"/>
              <a:t>, а также сюжеты о </a:t>
            </a:r>
            <a:r>
              <a:rPr lang="ru-RU" altLang="ru-RU" sz="2000" b="1"/>
              <a:t>life-style. </a:t>
            </a:r>
          </a:p>
          <a:p>
            <a:pPr eaLnBrk="1" hangingPunct="1"/>
            <a:endParaRPr lang="ru-RU" altLang="ru-RU"/>
          </a:p>
          <a:p>
            <a:pPr algn="just" eaLnBrk="1" hangingPunct="1">
              <a:buClr>
                <a:srgbClr val="0070C0"/>
              </a:buClr>
              <a:buSzPct val="25000"/>
              <a:buFont typeface="Play"/>
              <a:buNone/>
            </a:pPr>
            <a:r>
              <a:rPr lang="ru-RU" altLang="ru-RU" sz="1800"/>
              <a:t>«Спорт FM» – это </a:t>
            </a:r>
            <a:r>
              <a:rPr lang="ru-RU" altLang="ru-RU" sz="1800" b="1"/>
              <a:t>сильные эмоции</a:t>
            </a:r>
            <a:r>
              <a:rPr lang="ru-RU" altLang="ru-RU" sz="1800"/>
              <a:t>, позитивные поводы, пропаганда здорового образа жизни, яркие примеры для подражания.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18438" name="Shape 11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456238"/>
            <a:ext cx="15033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Shape 1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5480050"/>
            <a:ext cx="150336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Shape 11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480050"/>
            <a:ext cx="1503362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Shape 114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462588"/>
            <a:ext cx="15033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Shape 115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462588"/>
            <a:ext cx="13636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Shape 116"/>
          <p:cNvSpPr txBox="1">
            <a:spLocks noChangeArrowheads="1"/>
          </p:cNvSpPr>
          <p:nvPr/>
        </p:nvSpPr>
        <p:spPr bwMode="auto">
          <a:xfrm>
            <a:off x="195263" y="5003800"/>
            <a:ext cx="8713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00000"/>
              </a:buClr>
              <a:buSzPct val="25000"/>
              <a:buFont typeface="Play"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СПОРТ ОЖИВАЕТ В ЭФИРЕ!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hape 12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44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hape 122"/>
          <p:cNvSpPr txBox="1">
            <a:spLocks noGrp="1"/>
          </p:cNvSpPr>
          <p:nvPr>
            <p:ph type="title"/>
          </p:nvPr>
        </p:nvSpPr>
        <p:spPr>
          <a:xfrm>
            <a:off x="179388" y="274638"/>
            <a:ext cx="8713787" cy="922337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3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</a:p>
        </p:txBody>
      </p:sp>
      <p:sp>
        <p:nvSpPr>
          <p:cNvPr id="19460" name="Shape 123"/>
          <p:cNvSpPr txBox="1">
            <a:spLocks noChangeArrowheads="1"/>
          </p:cNvSpPr>
          <p:nvPr/>
        </p:nvSpPr>
        <p:spPr bwMode="auto">
          <a:xfrm>
            <a:off x="395288" y="2349500"/>
            <a:ext cx="47482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2400"/>
              <a:t>Возраст: </a:t>
            </a:r>
            <a:r>
              <a:rPr lang="ru-RU" altLang="ru-RU" sz="2800" b="1"/>
              <a:t>30-49 лет</a:t>
            </a:r>
            <a:r>
              <a:rPr lang="ru-RU" altLang="ru-RU" sz="2400"/>
              <a:t>. </a:t>
            </a:r>
          </a:p>
          <a:p>
            <a:pPr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2400"/>
              <a:t>Средний возраст: 43 года</a:t>
            </a:r>
          </a:p>
          <a:p>
            <a:pPr eaLnBrk="1" hangingPunct="1"/>
            <a:endParaRPr lang="ru-RU" altLang="ru-RU"/>
          </a:p>
          <a:p>
            <a:pPr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2800" b="1"/>
              <a:t>72 %</a:t>
            </a:r>
            <a:r>
              <a:rPr lang="ru-RU" altLang="ru-RU" sz="2400"/>
              <a:t> — мужчины</a:t>
            </a:r>
          </a:p>
          <a:p>
            <a:pPr eaLnBrk="1" hangingPunct="1"/>
            <a:endParaRPr lang="ru-RU" altLang="ru-RU"/>
          </a:p>
          <a:p>
            <a:pPr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2400"/>
              <a:t>Более </a:t>
            </a:r>
            <a:r>
              <a:rPr lang="ru-RU" altLang="ru-RU" sz="2800" b="1"/>
              <a:t>80 %</a:t>
            </a:r>
            <a:r>
              <a:rPr lang="ru-RU" altLang="ru-RU" sz="2400"/>
              <a:t> аудитории с </a:t>
            </a:r>
          </a:p>
          <a:p>
            <a:pPr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2400" b="1"/>
              <a:t>высоким и средним уровнем дохода</a:t>
            </a:r>
          </a:p>
        </p:txBody>
      </p:sp>
      <p:pic>
        <p:nvPicPr>
          <p:cNvPr id="19461" name="Shape 12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627313"/>
            <a:ext cx="3429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hape 125"/>
          <p:cNvSpPr txBox="1">
            <a:spLocks noChangeArrowheads="1"/>
          </p:cNvSpPr>
          <p:nvPr/>
        </p:nvSpPr>
        <p:spPr bwMode="auto">
          <a:xfrm>
            <a:off x="396875" y="6308725"/>
            <a:ext cx="4324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Play"/>
              <a:buNone/>
            </a:pPr>
            <a:r>
              <a:rPr lang="ru-RU" altLang="ru-RU" sz="1200" i="1"/>
              <a:t>Источник: Radio Index-Москва. Июнь-Август 2013. TNS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hape 13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44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hape 131"/>
          <p:cNvSpPr txBox="1">
            <a:spLocks noGrp="1"/>
          </p:cNvSpPr>
          <p:nvPr>
            <p:ph type="title"/>
          </p:nvPr>
        </p:nvSpPr>
        <p:spPr>
          <a:xfrm>
            <a:off x="179388" y="274638"/>
            <a:ext cx="8713787" cy="922337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3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«СПОРТ FM»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79388" y="1354138"/>
            <a:ext cx="8783637" cy="4970462"/>
          </a:xfrm>
        </p:spPr>
        <p:txBody>
          <a:bodyPr tIns="45700" bIns="45700">
            <a:noAutofit/>
          </a:bodyPr>
          <a:lstStyle/>
          <a:p>
            <a:pPr marL="457200" indent="-317500" algn="just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Первая и единственная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федеральная радиостанция, посвященная спорту.</a:t>
            </a:r>
          </a:p>
          <a:p>
            <a:pPr marL="457200" indent="-317500" eaLnBrk="1" hangingPunct="1">
              <a:spcBef>
                <a:spcPts val="638"/>
              </a:spcBef>
              <a:buClr>
                <a:srgbClr val="000000"/>
              </a:buClr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17500" algn="just" eaLnBrk="1" hangingPunct="1">
              <a:spcBef>
                <a:spcPts val="475"/>
              </a:spcBef>
              <a:buClr>
                <a:srgbClr val="000000"/>
              </a:buClr>
            </a:pP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Уникальный контент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317500" algn="just" eaLnBrk="1" hangingPunct="1">
              <a:spcBef>
                <a:spcPts val="475"/>
              </a:spcBef>
              <a:buClr>
                <a:srgbClr val="000000"/>
              </a:buClr>
              <a:buFont typeface="Play"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«Спорт FM»</a:t>
            </a: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– это смесь из трех самых модных программных стратегий в мире: «РАДИО - КОМПАНЬОН», «РАДИО МНЕНИЙ», «РАДИО - ПРОВОКАТОР». Спорт, здоровый образ жизни – это мировой тренд</a:t>
            </a: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и мы находимся в контексте современных мировых тенденций.</a:t>
            </a:r>
          </a:p>
          <a:p>
            <a:pPr marL="457200" indent="-317500" eaLnBrk="1" hangingPunct="1">
              <a:spcBef>
                <a:spcPts val="638"/>
              </a:spcBef>
              <a:buClr>
                <a:srgbClr val="000000"/>
              </a:buClr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17500" algn="just" eaLnBrk="1" hangingPunct="1">
              <a:spcBef>
                <a:spcPts val="475"/>
              </a:spcBef>
              <a:buClr>
                <a:srgbClr val="000000"/>
              </a:buClr>
            </a:pP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ведущих специалистов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в области радиоиндустрии из США, Франции и России. </a:t>
            </a:r>
          </a:p>
          <a:p>
            <a:pPr marL="457200" indent="-317500" algn="just" eaLnBrk="1" hangingPunct="1">
              <a:spcBef>
                <a:spcPct val="0"/>
              </a:spcBef>
              <a:buClr>
                <a:srgbClr val="000000"/>
              </a:buClr>
              <a:buSzPct val="79000"/>
              <a:buFontTx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«Спорт FM» входит в состав радиохолдинга № 1</a:t>
            </a: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в России – ЕМГ. </a:t>
            </a:r>
          </a:p>
          <a:p>
            <a:pPr marL="457200" indent="-317500" algn="just" eaLnBrk="1" hangingPunct="1">
              <a:spcBef>
                <a:spcPct val="0"/>
              </a:spcBef>
              <a:buClr>
                <a:srgbClr val="000000"/>
              </a:buClr>
              <a:buFont typeface="Play"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ЕМГ – это</a:t>
            </a: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огромный опыт, высокопрофессиональная команда, безупречная репутация стабильного и надежного партнера.</a:t>
            </a:r>
          </a:p>
          <a:p>
            <a:pPr marL="457200" indent="-317500" eaLnBrk="1" hangingPunct="1">
              <a:spcBef>
                <a:spcPts val="638"/>
              </a:spcBef>
              <a:buClr>
                <a:srgbClr val="000000"/>
              </a:buClr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17500" algn="just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Поддержка  на уровне власти: </a:t>
            </a:r>
          </a:p>
          <a:p>
            <a:pPr marL="457200" indent="-317500" algn="just" eaLnBrk="1" hangingPunct="1">
              <a:spcBef>
                <a:spcPct val="0"/>
              </a:spcBef>
              <a:buClr>
                <a:srgbClr val="000000"/>
              </a:buClr>
              <a:buFont typeface="Play"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Cотрудничество «Радио Спорт» с крупнейшими государственными спортивными организациями. «Спорт FM»  — это продолжение государственной стратегии по развитию спортивной индустрии в нашей стране.</a:t>
            </a:r>
          </a:p>
          <a:p>
            <a:pPr marL="457200" indent="-317500" eaLnBrk="1" hangingPunct="1">
              <a:spcBef>
                <a:spcPts val="638"/>
              </a:spcBef>
              <a:buClr>
                <a:srgbClr val="000000"/>
              </a:buClr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17500" algn="just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Уверенный список будущих рекламодателей: </a:t>
            </a:r>
          </a:p>
          <a:p>
            <a:pPr marL="457200" indent="-317500" algn="just" eaLnBrk="1" hangingPunct="1">
              <a:spcBef>
                <a:spcPct val="0"/>
              </a:spcBef>
              <a:buClr>
                <a:srgbClr val="000000"/>
              </a:buClr>
              <a:buFont typeface="Play"/>
              <a:buNone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Cпортивные федерации, комитеты, лиги, представители товаров повседневного спроса, широкий спектр рекламодателей, использующих спортивную тематику в стратегии продвижения собственных брендов, локальные спортивные организации, администрация города.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hape 13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hape 138"/>
          <p:cNvSpPr txBox="1">
            <a:spLocks noChangeArrowheads="1"/>
          </p:cNvSpPr>
          <p:nvPr/>
        </p:nvSpPr>
        <p:spPr bwMode="auto">
          <a:xfrm>
            <a:off x="323850" y="1284288"/>
            <a:ext cx="86407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Arial Black" panose="020B0A04020102020204" pitchFamily="34" charset="0"/>
              <a:buNone/>
            </a:pPr>
            <a:r>
              <a:rPr lang="ru-RU" altLang="ru-RU" sz="7200" b="1">
                <a:solidFill>
                  <a:srgbClr val="FFFFFF"/>
                </a:solidFill>
              </a:rPr>
              <a:t>НАПОЛНЕНИЕ </a:t>
            </a:r>
            <a:r>
              <a:rPr lang="ru-RU" altLang="ru-RU" sz="4400" b="1">
                <a:solidFill>
                  <a:srgbClr val="FFFFFF"/>
                </a:solidFill>
              </a:rPr>
              <a:t>ЭФИРА</a:t>
            </a:r>
          </a:p>
        </p:txBody>
      </p:sp>
      <p:pic>
        <p:nvPicPr>
          <p:cNvPr id="21508" name="Shape 13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498850"/>
            <a:ext cx="2087562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Shape 14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517900"/>
            <a:ext cx="20669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Shape 14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517900"/>
            <a:ext cx="20669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Shape 14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498850"/>
            <a:ext cx="23145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Shape 143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072063"/>
            <a:ext cx="208756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Shape 144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5080000"/>
            <a:ext cx="2087562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Shape 145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072063"/>
            <a:ext cx="20669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Shape 146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080000"/>
            <a:ext cx="22447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hape 15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44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hape 152"/>
          <p:cNvSpPr txBox="1">
            <a:spLocks noGrp="1"/>
          </p:cNvSpPr>
          <p:nvPr>
            <p:ph type="title"/>
          </p:nvPr>
        </p:nvSpPr>
        <p:spPr>
          <a:xfrm>
            <a:off x="179388" y="274638"/>
            <a:ext cx="8713787" cy="922337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  <a:buFont typeface="Play"/>
              <a:buNone/>
            </a:pPr>
            <a:r>
              <a:rPr lang="ru-RU" altLang="ru-RU" sz="3200" smtClean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СТРУКТУРА ТИПОВОГО ЧАСА</a:t>
            </a:r>
          </a:p>
        </p:txBody>
      </p:sp>
      <p:pic>
        <p:nvPicPr>
          <p:cNvPr id="22532" name="Shape 15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481138"/>
            <a:ext cx="61436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hape 15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44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hape 1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tIns="45700" bIns="45700"/>
          <a:lstStyle/>
          <a:p>
            <a:pPr eaLnBrk="1" hangingPunct="1">
              <a:buClr>
                <a:srgbClr val="FFFFFF"/>
              </a:buClr>
              <a:buSzPct val="25000"/>
              <a:buFont typeface="Arial Black" panose="020B0A04020102020204" pitchFamily="34" charset="0"/>
              <a:buNone/>
            </a:pPr>
            <a:r>
              <a:rPr lang="ru-RU" altLang="ru-RU" sz="3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ЭФИР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66688" y="1327150"/>
            <a:ext cx="8810625" cy="5276850"/>
          </a:xfrm>
          <a:prstGeom prst="rect">
            <a:avLst/>
          </a:prstGeom>
        </p:spPr>
        <p:txBody>
          <a:bodyPr lIns="91425" tIns="91425" rIns="91425" bIns="91425" anchor="ctr"/>
          <a:lstStyle>
            <a:lvl1pPr marL="457200" indent="-3111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sz="1200" b="1"/>
              <a:t>УТРЕННЕЕ ШОУ «ПИНГ-ПОНГ»</a:t>
            </a:r>
            <a:r>
              <a:rPr lang="ru-RU" altLang="ru-RU" sz="1200"/>
              <a:t> </a:t>
            </a:r>
            <a:r>
              <a:rPr lang="ru-RU" altLang="ru-RU" sz="1200" b="1"/>
              <a:t>Будни 9:00-13.00</a:t>
            </a:r>
          </a:p>
          <a:p>
            <a:pPr algn="just" eaLnBrk="1" hangingPunct="1"/>
            <a:r>
              <a:rPr lang="ru-RU" altLang="ru-RU" sz="1200"/>
              <a:t>Последние результаты, экспертные мнения, обзор прессы, разговоры за жизнь – кратко обо всем из мира спорта за четыре утренних часа. </a:t>
            </a:r>
          </a:p>
          <a:p>
            <a:pPr eaLnBrk="1" hangingPunct="1"/>
            <a:endParaRPr lang="ru-RU" altLang="ru-RU" sz="120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sz="1200" b="1"/>
              <a:t>«ЛИЧНЫЙ ЗАЧЕТ»</a:t>
            </a:r>
            <a:r>
              <a:rPr lang="ru-RU" altLang="ru-RU" sz="1200"/>
              <a:t> </a:t>
            </a:r>
            <a:r>
              <a:rPr lang="ru-RU" altLang="ru-RU" sz="1200" b="1"/>
              <a:t>Будни 13:00-15:00</a:t>
            </a:r>
          </a:p>
          <a:p>
            <a:pPr algn="just" eaLnBrk="1" hangingPunct="1"/>
            <a:r>
              <a:rPr lang="ru-RU" altLang="ru-RU" sz="1200"/>
              <a:t>Подробное обсуждение главных спортивных событий прошедшего дня с комментариями ведущих экспертов. </a:t>
            </a:r>
          </a:p>
          <a:p>
            <a:pPr eaLnBrk="1" hangingPunct="1"/>
            <a:endParaRPr lang="ru-RU" altLang="ru-RU" sz="120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sz="1200" b="1"/>
              <a:t>«ОСНОВНОЕ ВРЕМЯ» Будни 15:00-16:00</a:t>
            </a:r>
          </a:p>
          <a:p>
            <a:pPr algn="just" eaLnBrk="1" hangingPunct="1"/>
            <a:r>
              <a:rPr lang="ru-RU" altLang="ru-RU" sz="1200"/>
              <a:t>Профессионалы и мастера своего дела в студии «Спорт FM» отвечают на вопросы ведущего и слушателей. </a:t>
            </a:r>
          </a:p>
          <a:p>
            <a:pPr eaLnBrk="1" hangingPunct="1"/>
            <a:endParaRPr lang="ru-RU" altLang="ru-RU" sz="120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sz="1200" b="1"/>
              <a:t>«КОНФЛИКТ ИНТЕРЕСОВ» Будни 17:00-19:00</a:t>
            </a:r>
          </a:p>
          <a:p>
            <a:pPr algn="just" eaLnBrk="1" hangingPunct="1"/>
            <a:r>
              <a:rPr lang="ru-RU" altLang="ru-RU" sz="1200"/>
              <a:t>Противостояние ведущих 	по противоречивым вопросам о спорте и не только – столкновение взглядов, мнений, позиций и мировоззрений. </a:t>
            </a:r>
          </a:p>
          <a:p>
            <a:pPr eaLnBrk="1" hangingPunct="1"/>
            <a:endParaRPr lang="ru-RU" altLang="ru-RU" sz="120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sz="1200" b="1"/>
              <a:t>ВЕЧЕРНИЙ ИНФОКАНАЛ «TOP 	SPORT»</a:t>
            </a:r>
            <a:r>
              <a:rPr lang="ru-RU" altLang="ru-RU" sz="1200"/>
              <a:t> </a:t>
            </a:r>
            <a:r>
              <a:rPr lang="ru-RU" altLang="ru-RU" sz="1200" b="1"/>
              <a:t>Будни 21:00-23:30</a:t>
            </a:r>
          </a:p>
          <a:p>
            <a:pPr algn="just" eaLnBrk="1" hangingPunct="1"/>
            <a:r>
              <a:rPr lang="ru-RU" altLang="ru-RU" sz="1200"/>
              <a:t>Обсуждение главных спортивных событий дня! </a:t>
            </a:r>
          </a:p>
          <a:p>
            <a:pPr algn="just" eaLnBrk="1" hangingPunct="1"/>
            <a:r>
              <a:rPr lang="ru-RU" altLang="ru-RU" sz="1200"/>
              <a:t>	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sz="1200" b="1"/>
              <a:t>«PRO ET CONTRA» Будни 19:00-21:00</a:t>
            </a:r>
          </a:p>
          <a:p>
            <a:pPr algn="just" eaLnBrk="1" hangingPunct="1"/>
            <a:r>
              <a:rPr lang="ru-RU" altLang="ru-RU" sz="1200"/>
              <a:t>Обсуждение злободневных спортивных тем, разговор о вещах спортивных и делах около-спортивных. </a:t>
            </a:r>
          </a:p>
          <a:p>
            <a:pPr eaLnBrk="1" hangingPunct="1"/>
            <a:endParaRPr lang="ru-RU" altLang="ru-RU" sz="120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sz="1200" b="1"/>
              <a:t>«ХОККЕЙНЫЙ ВЕЧЕР» Будни 23.30-00.00. Понедельник 01.00-02.00</a:t>
            </a:r>
          </a:p>
          <a:p>
            <a:pPr algn="just" eaLnBrk="1" hangingPunct="1"/>
            <a:r>
              <a:rPr lang="ru-RU" altLang="ru-RU" sz="1200"/>
              <a:t>Всё о хоккее. </a:t>
            </a:r>
          </a:p>
          <a:p>
            <a:pPr eaLnBrk="1" hangingPunct="1"/>
            <a:endParaRPr lang="ru-RU" altLang="ru-RU" sz="120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ru-RU" altLang="ru-RU" sz="1200" b="1"/>
              <a:t>«ЗА БОРТОМ» Суббота 00.00-02.00</a:t>
            </a:r>
          </a:p>
          <a:p>
            <a:pPr algn="just" eaLnBrk="1" hangingPunct="1"/>
            <a:r>
              <a:rPr lang="ru-RU" altLang="ru-RU" sz="1200"/>
              <a:t>Тайны кабинетов генеральных менеджеров, секреты хоккейных раздевалок, тренерские хитрости, воспоминания прославленных хоккеистов.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536</Words>
  <Application>Microsoft Office PowerPoint</Application>
  <PresentationFormat>Экран (4:3)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Play</vt:lpstr>
      <vt:lpstr>Corsiva</vt:lpstr>
      <vt:lpstr>Arial Black</vt:lpstr>
      <vt:lpstr>PT Sans</vt:lpstr>
      <vt:lpstr>Calibri</vt:lpstr>
      <vt:lpstr>simple-light</vt:lpstr>
      <vt:lpstr>1_Тема Office</vt:lpstr>
      <vt:lpstr>2_Тема Office</vt:lpstr>
      <vt:lpstr>Презентация PowerPoint</vt:lpstr>
      <vt:lpstr>КРАТКОЕ ДОСЬЕ</vt:lpstr>
      <vt:lpstr>СПОРТИВНЫЕ  РАДИОСТАНЦИИ В «ТОP»</vt:lpstr>
      <vt:lpstr>ФОРМАТ</vt:lpstr>
      <vt:lpstr>ЦЕЛЕВАЯ АУДИТОРИЯ</vt:lpstr>
      <vt:lpstr>ПРЕИМУЩЕСТВА «СПОРТ FM»</vt:lpstr>
      <vt:lpstr>Презентация PowerPoint</vt:lpstr>
      <vt:lpstr>СТРУКТУРА ТИПОВОГО ЧАСА</vt:lpstr>
      <vt:lpstr>ТЕКУЩИЙ ЭФИР</vt:lpstr>
      <vt:lpstr>ТЕКУЩИЙ ЭФИР</vt:lpstr>
      <vt:lpstr>Презентация PowerPoint</vt:lpstr>
      <vt:lpstr>ОЛИМПИАДА В ЭФИРЕ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Валерия Николаева</cp:lastModifiedBy>
  <cp:revision>2</cp:revision>
  <dcterms:modified xsi:type="dcterms:W3CDTF">2015-08-18T09:16:36Z</dcterms:modified>
</cp:coreProperties>
</file>