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drawings/drawing2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72" r:id="rId4"/>
    <p:sldId id="268" r:id="rId5"/>
    <p:sldId id="271" r:id="rId6"/>
    <p:sldId id="269" r:id="rId7"/>
    <p:sldId id="270" r:id="rId8"/>
    <p:sldId id="282" r:id="rId9"/>
    <p:sldId id="273" r:id="rId10"/>
    <p:sldId id="266" r:id="rId11"/>
    <p:sldId id="267" r:id="rId12"/>
    <p:sldId id="257" r:id="rId13"/>
    <p:sldId id="263" r:id="rId14"/>
    <p:sldId id="283" r:id="rId15"/>
    <p:sldId id="258" r:id="rId16"/>
    <p:sldId id="261" r:id="rId17"/>
    <p:sldId id="259" r:id="rId18"/>
    <p:sldId id="275" r:id="rId19"/>
    <p:sldId id="276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8E766FE-AAF0-4A6C-AEF7-19194ABCF606}">
          <p14:sldIdLst>
            <p14:sldId id="264"/>
            <p14:sldId id="260"/>
            <p14:sldId id="272"/>
            <p14:sldId id="268"/>
            <p14:sldId id="271"/>
            <p14:sldId id="269"/>
            <p14:sldId id="270"/>
            <p14:sldId id="282"/>
            <p14:sldId id="273"/>
            <p14:sldId id="266"/>
            <p14:sldId id="267"/>
            <p14:sldId id="257"/>
            <p14:sldId id="263"/>
            <p14:sldId id="283"/>
            <p14:sldId id="258"/>
            <p14:sldId id="261"/>
            <p14:sldId id="259"/>
            <p14:sldId id="275"/>
            <p14:sldId id="276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23" autoAdjust="0"/>
  </p:normalViewPr>
  <p:slideViewPr>
    <p:cSldViewPr>
      <p:cViewPr varScale="1">
        <p:scale>
          <a:sx n="112" d="100"/>
          <a:sy n="112" d="100"/>
        </p:scale>
        <p:origin x="15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MARKET\2013\&#1040;&#1074;&#1075;&#1091;&#1089;&#1090;\&#1056;&#1072;&#1089;&#1087;&#1088;&#1077;&#1076;&#1077;&#1083;&#1077;&#1085;&#1080;&#1077;%20&#1048;&#1102;&#1085;&#1100;-&#1040;&#1074;&#1075;&#1091;&#1089;&#1090;%202013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Application%20Data\Microsoft\Excel\&#1048;&#1089;&#1093;&#1086;&#1076;&#1085;&#1080;&#1082;%20&#1041;&#1064;%202013%20(version%201).xlsb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MARKET\&#1056;&#1086;&#1089;&#1089;&#1080;&#1103;\&#1071;&#1085;&#1074;&#1072;&#1088;&#1100;-&#1048;&#1102;&#1085;&#1100;%202013\&#1056;&#1072;&#1089;&#1087;&#1088;&#1077;&#1076;&#1077;&#1083;&#1077;&#1085;&#1080;&#1077;%20&#1056;&#1086;&#1089;&#1089;&#1080;&#1103;%20&#1071;&#1085;&#1074;&#1072;&#1088;&#1100;-&#1048;&#1102;&#1085;&#1100;%20201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41;&#1064;13\&#1048;&#1089;&#1093;&#1086;&#1076;&#1085;&#1080;&#1082;%20&#1041;&#1064;%20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shmina\&#1056;&#1072;&#1073;&#1086;&#1095;&#1080;&#1081;%20&#1089;&#1090;&#1086;&#1083;\&#1084;&#1077;&#1076;&#1080;&#1072;-&#1082;&#1080;&#1090;_&#1089;&#1072;&#1081;&#1090;\&#1052;&#1077;&#1076;&#1080;&#1072;-&#1082;&#1080;&#1090;_&#1090;&#1072;&#1073;&#108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924890142230055E-2"/>
          <c:y val="0.10719106541618112"/>
          <c:w val="0.89474453193350834"/>
          <c:h val="0.344004738276980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Россия!$C$64</c:f>
              <c:strCache>
                <c:ptCount val="1"/>
                <c:pt idx="0">
                  <c:v>Reach Dly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0.26175499621650961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1706,22</a:t>
                    </a:r>
                    <a:r>
                      <a:rPr lang="ru-RU" sz="1100" b="1" baseline="0" dirty="0" smtClean="0"/>
                      <a:t> </a:t>
                    </a:r>
                    <a:r>
                      <a:rPr lang="ru-RU" sz="1100" b="1" baseline="0" dirty="0" err="1" smtClean="0"/>
                      <a:t>т.ч</a:t>
                    </a:r>
                    <a:r>
                      <a:rPr lang="ru-RU" sz="1100" b="1" baseline="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8081128278544E-3"/>
                  <c:y val="-0.21290071181688469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1247,29 </a:t>
                    </a:r>
                    <a:r>
                      <a:rPr lang="ru-RU" sz="1100" b="1" dirty="0" err="1" smtClean="0"/>
                      <a:t>т.ч</a:t>
                    </a:r>
                    <a:r>
                      <a:rPr lang="ru-RU" sz="11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800064180674825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949,25 </a:t>
                    </a:r>
                    <a:r>
                      <a:rPr lang="ru-RU" sz="1100" b="1" dirty="0" err="1" smtClean="0"/>
                      <a:t>т.ч</a:t>
                    </a:r>
                    <a:r>
                      <a:rPr lang="ru-RU" sz="11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249751886867691E-3"/>
                  <c:y val="-0.14863485893551767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808,23 </a:t>
                    </a:r>
                    <a:r>
                      <a:rPr lang="ru-RU" sz="1100" b="1" dirty="0" err="1" smtClean="0"/>
                      <a:t>т.ч</a:t>
                    </a:r>
                    <a:r>
                      <a:rPr lang="ru-RU" sz="11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1347460250712128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758,86 </a:t>
                    </a:r>
                    <a:r>
                      <a:rPr lang="ru-RU" sz="1100" b="1" dirty="0" err="1" smtClean="0"/>
                      <a:t>т.ч</a:t>
                    </a:r>
                    <a:r>
                      <a:rPr lang="ru-RU" sz="11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185067526415994E-16"/>
                  <c:y val="-9.7222222222222224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414,28 </a:t>
                    </a:r>
                    <a:r>
                      <a:rPr lang="ru-RU" sz="1100" b="1" dirty="0" err="1" smtClean="0"/>
                      <a:t>т.ч</a:t>
                    </a:r>
                    <a:r>
                      <a:rPr lang="ru-RU" sz="11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777777777778798E-3"/>
                  <c:y val="-6.9444444444444448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/>
                      <a:t>251,07 </a:t>
                    </a:r>
                    <a:r>
                      <a:rPr lang="ru-RU" sz="1100" b="1" dirty="0" err="1" smtClean="0"/>
                      <a:t>т.ч</a:t>
                    </a:r>
                    <a:r>
                      <a:rPr lang="ru-RU" sz="1100" b="1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Россия!$B$65:$B$71</c:f>
              <c:strCache>
                <c:ptCount val="7"/>
                <c:pt idx="0">
                  <c:v>Центральный</c:v>
                </c:pt>
                <c:pt idx="1">
                  <c:v>Приволжский</c:v>
                </c:pt>
                <c:pt idx="2">
                  <c:v>Южный, Северо-Кавказский</c:v>
                </c:pt>
                <c:pt idx="3">
                  <c:v>Сибирский</c:v>
                </c:pt>
                <c:pt idx="4">
                  <c:v>Уральский</c:v>
                </c:pt>
                <c:pt idx="5">
                  <c:v>Северо-Западный</c:v>
                </c:pt>
                <c:pt idx="6">
                  <c:v>Дальневосточный</c:v>
                </c:pt>
              </c:strCache>
            </c:strRef>
          </c:cat>
          <c:val>
            <c:numRef>
              <c:f>Россия!$C$65:$C$71</c:f>
              <c:numCache>
                <c:formatCode>General</c:formatCode>
                <c:ptCount val="7"/>
                <c:pt idx="0">
                  <c:v>1706.22</c:v>
                </c:pt>
                <c:pt idx="1">
                  <c:v>1247.29</c:v>
                </c:pt>
                <c:pt idx="2">
                  <c:v>949.25</c:v>
                </c:pt>
                <c:pt idx="3">
                  <c:v>808.23</c:v>
                </c:pt>
                <c:pt idx="4">
                  <c:v>758.86</c:v>
                </c:pt>
                <c:pt idx="5">
                  <c:v>414.28</c:v>
                </c:pt>
                <c:pt idx="6">
                  <c:v>251.07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3662296"/>
        <c:axId val="243660728"/>
      </c:barChart>
      <c:catAx>
        <c:axId val="243662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2700000" vert="horz"/>
          <a:lstStyle/>
          <a:p>
            <a:pPr>
              <a:defRPr sz="1200"/>
            </a:pPr>
            <a:endParaRPr lang="ru-RU"/>
          </a:p>
        </c:txPr>
        <c:crossAx val="243660728"/>
        <c:crosses val="autoZero"/>
        <c:auto val="1"/>
        <c:lblAlgn val="ctr"/>
        <c:lblOffset val="100"/>
        <c:noMultiLvlLbl val="0"/>
      </c:catAx>
      <c:valAx>
        <c:axId val="2436607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3662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341452317348865"/>
          <c:y val="4.1070316791796374E-2"/>
          <c:w val="0.47992252535078711"/>
          <c:h val="0.91472868217054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Эксклюзив!$B$10</c:f>
              <c:strCache>
                <c:ptCount val="1"/>
                <c:pt idx="0">
                  <c:v>Excl. Reach Dly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5577306975354174"/>
                  <c:y val="-1.30643920222855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74,67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297078707808595"/>
                  <c:y val="-6.532196011142794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77,49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984872857799186"/>
                  <c:y val="-1.30643920222855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80,66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930191310398577"/>
                  <c:y val="-1.63304900278569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84,01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6896719796504356"/>
                  <c:y val="-9.79829401671419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99,86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8731116785071741"/>
                  <c:y val="5.9877771722347113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107,05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8731116785071741"/>
                  <c:y val="-1.30643920222855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116,35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0916413743330101"/>
                  <c:y val="-3.26609800557136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128,47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591137821934924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177,06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30281972135865981"/>
                  <c:y val="7.4847214652933891E-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226,81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Эксклюзив!$A$11:$A$20</c:f>
              <c:strCache>
                <c:ptCount val="10"/>
                <c:pt idx="0">
                  <c:v>Европа Плюс</c:v>
                </c:pt>
                <c:pt idx="1">
                  <c:v>Дорожное Радио</c:v>
                </c:pt>
                <c:pt idx="2">
                  <c:v>Маяк</c:v>
                </c:pt>
                <c:pt idx="3">
                  <c:v>Наше Радио</c:v>
                </c:pt>
                <c:pt idx="4">
                  <c:v>Русское Радио</c:v>
                </c:pt>
                <c:pt idx="5">
                  <c:v>Радио Дача</c:v>
                </c:pt>
                <c:pt idx="6">
                  <c:v>Авторадио</c:v>
                </c:pt>
                <c:pt idx="7">
                  <c:v>Радио Шансон</c:v>
                </c:pt>
                <c:pt idx="8">
                  <c:v>Радио России</c:v>
                </c:pt>
                <c:pt idx="9">
                  <c:v>Эхо Москвы</c:v>
                </c:pt>
              </c:strCache>
            </c:strRef>
          </c:cat>
          <c:val>
            <c:numRef>
              <c:f>Эксклюзив!$B$11:$B$20</c:f>
              <c:numCache>
                <c:formatCode>General</c:formatCode>
                <c:ptCount val="10"/>
                <c:pt idx="0">
                  <c:v>74.67</c:v>
                </c:pt>
                <c:pt idx="1">
                  <c:v>77.489999999999995</c:v>
                </c:pt>
                <c:pt idx="2">
                  <c:v>80.66</c:v>
                </c:pt>
                <c:pt idx="3">
                  <c:v>84.01</c:v>
                </c:pt>
                <c:pt idx="4">
                  <c:v>99.86</c:v>
                </c:pt>
                <c:pt idx="5">
                  <c:v>107.05</c:v>
                </c:pt>
                <c:pt idx="6">
                  <c:v>116.35</c:v>
                </c:pt>
                <c:pt idx="7">
                  <c:v>128.47</c:v>
                </c:pt>
                <c:pt idx="8">
                  <c:v>177.06</c:v>
                </c:pt>
                <c:pt idx="9">
                  <c:v>226.81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1439016"/>
        <c:axId val="371442152"/>
      </c:barChart>
      <c:catAx>
        <c:axId val="3714390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1442152"/>
        <c:crosses val="autoZero"/>
        <c:auto val="1"/>
        <c:lblAlgn val="ctr"/>
        <c:lblOffset val="100"/>
        <c:noMultiLvlLbl val="0"/>
      </c:catAx>
      <c:valAx>
        <c:axId val="371442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1439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00045155635834E-2"/>
          <c:y val="0.12638718699592238"/>
          <c:w val="0.93791100073066802"/>
          <c:h val="0.65139116769472538"/>
        </c:manualLayout>
      </c:layout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8.4666817185452773E-3"/>
                  <c:y val="-0.40114194133488407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66,4%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29673513468607865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43%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0331851821083166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23,9%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222272395150923E-3"/>
                  <c:y val="-0.19782385580870493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20,7%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6444544790301846E-3"/>
                  <c:y val="-0.14287247225626007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11,3%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Радио!$B$11:$B$15</c:f>
              <c:strCache>
                <c:ptCount val="5"/>
                <c:pt idx="0">
                  <c:v>Дома</c:v>
                </c:pt>
                <c:pt idx="1">
                  <c:v>В автомобиле</c:v>
                </c:pt>
                <c:pt idx="2">
                  <c:v>На работе</c:v>
                </c:pt>
                <c:pt idx="3">
                  <c:v>В других местах</c:v>
                </c:pt>
                <c:pt idx="4">
                  <c:v>У друзей, знакомых</c:v>
                </c:pt>
              </c:strCache>
            </c:strRef>
          </c:cat>
          <c:val>
            <c:numRef>
              <c:f>Радио!$C$11:$C$15</c:f>
              <c:numCache>
                <c:formatCode>General</c:formatCode>
                <c:ptCount val="5"/>
                <c:pt idx="0">
                  <c:v>66.400000000000006</c:v>
                </c:pt>
                <c:pt idx="1">
                  <c:v>43</c:v>
                </c:pt>
                <c:pt idx="2">
                  <c:v>23.9</c:v>
                </c:pt>
                <c:pt idx="3">
                  <c:v>20.7</c:v>
                </c:pt>
                <c:pt idx="4">
                  <c:v>11.3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1443720"/>
        <c:axId val="371440192"/>
      </c:barChart>
      <c:catAx>
        <c:axId val="371443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1440192"/>
        <c:crosses val="autoZero"/>
        <c:auto val="1"/>
        <c:lblAlgn val="ctr"/>
        <c:lblOffset val="100"/>
        <c:noMultiLvlLbl val="0"/>
      </c:catAx>
      <c:valAx>
        <c:axId val="3714401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1443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369601156749698E-2"/>
          <c:y val="1.31959036218251E-2"/>
          <c:w val="0.96709050112191453"/>
          <c:h val="0.95770343816366965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rgbClr val="F7911E">
                <a:alpha val="80000"/>
              </a:srgbClr>
            </a:solidFill>
          </c:spPr>
          <c:invertIfNegative val="0"/>
          <c:dPt>
            <c:idx val="3"/>
            <c:invertIfNegative val="0"/>
            <c:bubble3D val="1"/>
            <c:spPr>
              <a:solidFill>
                <a:srgbClr val="C00000"/>
              </a:solidFill>
            </c:spPr>
          </c:dPt>
          <c:dLbls>
            <c:dLbl>
              <c:idx val="1"/>
              <c:layout>
                <c:manualLayout>
                  <c:x val="-4.96953799103158E-2"/>
                  <c:y val="7.1137450016489065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err="1" smtClean="0"/>
                      <a:t>Авторадио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360800313583438E-2"/>
                  <c:y val="2.0748422921475974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Русское</a:t>
                    </a:r>
                  </a:p>
                  <a:p>
                    <a:r>
                      <a:rPr lang="ru-RU" sz="800" dirty="0" smtClean="0"/>
                      <a:t>Радио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456139305437266"/>
                  <c:y val="-2.9281084415139394E-2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solidFill>
                          <a:schemeClr val="tx1"/>
                        </a:solidFill>
                      </a:defRPr>
                    </a:pPr>
                    <a:r>
                      <a:rPr lang="ru-RU" sz="900" b="1" dirty="0" smtClean="0">
                        <a:solidFill>
                          <a:schemeClr val="tx1"/>
                        </a:solidFill>
                      </a:rPr>
                      <a:t>Радио Шансон</a:t>
                    </a:r>
                    <a:endParaRPr lang="ru-RU" sz="900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Европа</a:t>
                    </a:r>
                  </a:p>
                  <a:p>
                    <a:r>
                      <a:rPr lang="ru-RU" sz="800" smtClean="0"/>
                      <a:t>Плюс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966485251360328"/>
                  <c:y val="8.8921812520611366E-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Ретро</a:t>
                    </a:r>
                  </a:p>
                  <a:p>
                    <a:r>
                      <a:rPr lang="en-US" sz="800" dirty="0" smtClean="0"/>
                      <a:t>FM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Эхо Москвы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2938886299739982E-2"/>
                  <c:y val="-4.4460906260305605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Радио</a:t>
                    </a:r>
                  </a:p>
                  <a:p>
                    <a:r>
                      <a:rPr lang="ru-RU" sz="800" dirty="0" smtClean="0"/>
                      <a:t>Дача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en-US" sz="800" smtClean="0"/>
                      <a:t>ENERGY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Юмор </a:t>
                    </a:r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3613595234587511E-2"/>
                  <c:y val="7.7065570851196488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Дорожное</a:t>
                    </a:r>
                  </a:p>
                  <a:p>
                    <a:r>
                      <a:rPr lang="ru-RU" sz="800" dirty="0" smtClean="0"/>
                      <a:t>Радио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9307322744530783E-2"/>
                  <c:y val="-0.11559835627679471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Милицейская</a:t>
                    </a:r>
                  </a:p>
                  <a:p>
                    <a:r>
                      <a:rPr lang="ru-RU" sz="800" dirty="0" smtClean="0"/>
                      <a:t>Волна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Маяк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5.014730759309103E-2"/>
                  <c:y val="-2.6676543756183398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Наше</a:t>
                    </a:r>
                  </a:p>
                  <a:p>
                    <a:r>
                      <a:rPr lang="ru-RU" sz="800" dirty="0" smtClean="0"/>
                      <a:t>Радио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РСН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Love</a:t>
                    </a:r>
                  </a:p>
                  <a:p>
                    <a:r>
                      <a:rPr lang="en-US" sz="800" smtClean="0"/>
                      <a:t>Radio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России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5.7015335335548506E-2"/>
                  <c:y val="1.1856241669414841E-2"/>
                </c:manualLayout>
              </c:layout>
              <c:tx>
                <c:rich>
                  <a:bodyPr/>
                  <a:lstStyle/>
                  <a:p>
                    <a:r>
                      <a:rPr lang="ru-RU" sz="800" smtClean="0"/>
                      <a:t>Вести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DFM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6.6737509175983672E-2"/>
                  <c:y val="3.5568725008244532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 smtClean="0"/>
                      <a:t>Maximum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5.6865232850386027E-2"/>
                  <c:y val="-2.3712483338829679E-2"/>
                </c:manualLayout>
              </c:layout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  <a:r>
                      <a:rPr lang="ru-RU" sz="800" baseline="0" smtClean="0"/>
                      <a:t> 7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Business 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>
                <c:manualLayout>
                  <c:x val="-8.2848702134290714E-2"/>
                  <c:y val="-5.631714792972050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Радио</a:t>
                    </a:r>
                  </a:p>
                  <a:p>
                    <a:r>
                      <a:rPr lang="ru-RU" sz="800" dirty="0" smtClean="0"/>
                      <a:t>Монте-Карло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Hit 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Relax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6.4026984654017266E-2"/>
                  <c:y val="-1.4820302086768553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Серебряный</a:t>
                    </a:r>
                  </a:p>
                  <a:p>
                    <a:r>
                      <a:rPr lang="ru-RU" sz="800" dirty="0" smtClean="0"/>
                      <a:t>Дождь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6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Классик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7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Rock 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Спорт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Рекорд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Звезда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1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en-US" sz="800" smtClean="0"/>
                      <a:t>Best 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2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СИТИ-</a:t>
                    </a:r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3"/>
              <c:layout>
                <c:manualLayout>
                  <c:x val="-5.6902266616964264E-2"/>
                  <c:y val="-3.8532785425598237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Кекс </a:t>
                    </a:r>
                    <a:r>
                      <a:rPr lang="en-US" sz="800" dirty="0" smtClean="0"/>
                      <a:t>FM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4"/>
              <c:layout>
                <c:manualLayout>
                  <c:x val="-5.7560426087372156E-2"/>
                  <c:y val="-2.9640604173537108E-3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Радио</a:t>
                    </a:r>
                  </a:p>
                  <a:p>
                    <a:r>
                      <a:rPr lang="ru-RU" sz="800" dirty="0" smtClean="0"/>
                      <a:t>Джаз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5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en-US" sz="800" smtClean="0"/>
                      <a:t>Romantika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6"/>
              <c:layout>
                <c:manualLayout>
                  <c:x val="-3.02955884798600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 smtClean="0"/>
                      <a:t>Comedy</a:t>
                    </a:r>
                  </a:p>
                  <a:p>
                    <a:r>
                      <a:rPr lang="en-US" sz="800" dirty="0" smtClean="0"/>
                      <a:t>Radio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7"/>
              <c:layout>
                <c:manualLayout>
                  <c:x val="-7.6122675740556728E-2"/>
                  <c:y val="-5.9281208347074177E-2"/>
                </c:manualLayout>
              </c:layout>
              <c:tx>
                <c:rich>
                  <a:bodyPr/>
                  <a:lstStyle/>
                  <a:p>
                    <a:r>
                      <a:rPr lang="ru-RU" sz="800" smtClean="0"/>
                      <a:t>Коммерсантъ</a:t>
                    </a:r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8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Мегаполис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9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Детское</a:t>
                    </a:r>
                  </a:p>
                  <a:p>
                    <a:r>
                      <a:rPr lang="ru-RU" sz="800" smtClean="0"/>
                      <a:t>Радио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0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Шоколад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1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Такси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2"/>
              <c:layout/>
              <c:tx>
                <c:rich>
                  <a:bodyPr/>
                  <a:lstStyle/>
                  <a:p>
                    <a:r>
                      <a:rPr lang="ru-RU" sz="800" dirty="0" smtClean="0"/>
                      <a:t>Восток</a:t>
                    </a:r>
                  </a:p>
                  <a:p>
                    <a:r>
                      <a:rPr lang="en-US" sz="800" dirty="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3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RU.FM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4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Финам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5"/>
              <c:layout>
                <c:manualLayout>
                  <c:x val="-6.9884684952011805E-2"/>
                  <c:y val="-5.6317147929720521E-2"/>
                </c:manualLayout>
              </c:layout>
              <c:tx>
                <c:rich>
                  <a:bodyPr/>
                  <a:lstStyle/>
                  <a:p>
                    <a:r>
                      <a:rPr lang="ru-RU" sz="800" smtClean="0"/>
                      <a:t>Радио России.Культура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6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Москва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7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Moscow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8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Весна</a:t>
                    </a:r>
                  </a:p>
                  <a:p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9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Орфей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0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Говорит</a:t>
                    </a:r>
                  </a:p>
                  <a:p>
                    <a:r>
                      <a:rPr lang="ru-RU" sz="800" smtClean="0"/>
                      <a:t>Москва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1"/>
              <c:layout>
                <c:manualLayout>
                  <c:x val="-8.4244296481688088E-2"/>
                  <c:y val="-4.446090626030566E-2"/>
                </c:manualLayout>
              </c:layout>
              <c:tx>
                <c:rich>
                  <a:bodyPr/>
                  <a:lstStyle/>
                  <a:p>
                    <a:r>
                      <a:rPr lang="ru-RU" sz="800" smtClean="0"/>
                      <a:t>Комсомольская правда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Радио</a:t>
                    </a:r>
                  </a:p>
                  <a:p>
                    <a:r>
                      <a:rPr lang="ru-RU" sz="800" smtClean="0"/>
                      <a:t>Карнавал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3"/>
              <c:layout/>
              <c:tx>
                <c:rich>
                  <a:bodyPr/>
                  <a:lstStyle/>
                  <a:p>
                    <a:r>
                      <a:rPr lang="ru-RU" sz="800" smtClean="0"/>
                      <a:t>Ю</a:t>
                    </a:r>
                    <a:r>
                      <a:rPr lang="en-US" sz="8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Лист1!$A$2:$A$55</c:f>
              <c:numCache>
                <c:formatCode>0.0000</c:formatCode>
                <c:ptCount val="54"/>
                <c:pt idx="0">
                  <c:v>0.51341121844680659</c:v>
                </c:pt>
                <c:pt idx="1">
                  <c:v>0.46624826221170285</c:v>
                </c:pt>
                <c:pt idx="2">
                  <c:v>0.54982563826526321</c:v>
                </c:pt>
                <c:pt idx="3">
                  <c:v>0.47411496739228409</c:v>
                </c:pt>
                <c:pt idx="4">
                  <c:v>0.53466753266714939</c:v>
                </c:pt>
                <c:pt idx="5">
                  <c:v>0.45317731507753656</c:v>
                </c:pt>
                <c:pt idx="6">
                  <c:v>0.46031497755277495</c:v>
                </c:pt>
                <c:pt idx="7">
                  <c:v>0.54887265803810092</c:v>
                </c:pt>
                <c:pt idx="8">
                  <c:v>0.4530831988596305</c:v>
                </c:pt>
                <c:pt idx="9">
                  <c:v>0.40144618907552598</c:v>
                </c:pt>
                <c:pt idx="10">
                  <c:v>0.49520855981533768</c:v>
                </c:pt>
                <c:pt idx="11">
                  <c:v>0.52135997464208561</c:v>
                </c:pt>
                <c:pt idx="12">
                  <c:v>0.50671789852617311</c:v>
                </c:pt>
                <c:pt idx="13">
                  <c:v>0.42042328670621715</c:v>
                </c:pt>
                <c:pt idx="14">
                  <c:v>0.4394149864993645</c:v>
                </c:pt>
                <c:pt idx="15">
                  <c:v>0.63114533455945832</c:v>
                </c:pt>
                <c:pt idx="16">
                  <c:v>0.60684628060650803</c:v>
                </c:pt>
                <c:pt idx="17">
                  <c:v>0.39748818902189642</c:v>
                </c:pt>
                <c:pt idx="18">
                  <c:v>0.40427214132428402</c:v>
                </c:pt>
                <c:pt idx="19">
                  <c:v>0.38104292417336272</c:v>
                </c:pt>
                <c:pt idx="20">
                  <c:v>0.55815767046923448</c:v>
                </c:pt>
                <c:pt idx="21">
                  <c:v>0.36014611393983037</c:v>
                </c:pt>
                <c:pt idx="22">
                  <c:v>0.52393705501614618</c:v>
                </c:pt>
                <c:pt idx="23">
                  <c:v>0.49828487298847152</c:v>
                </c:pt>
                <c:pt idx="24">
                  <c:v>0.54204416751365847</c:v>
                </c:pt>
                <c:pt idx="25">
                  <c:v>0.50279050612373655</c:v>
                </c:pt>
                <c:pt idx="26">
                  <c:v>0.48481751337538354</c:v>
                </c:pt>
                <c:pt idx="27">
                  <c:v>0.30662963494449902</c:v>
                </c:pt>
                <c:pt idx="28">
                  <c:v>0.22851551167905346</c:v>
                </c:pt>
                <c:pt idx="29">
                  <c:v>0.3414146119607982</c:v>
                </c:pt>
                <c:pt idx="30">
                  <c:v>0.3805192576289898</c:v>
                </c:pt>
                <c:pt idx="31">
                  <c:v>0.5165266966404326</c:v>
                </c:pt>
                <c:pt idx="32">
                  <c:v>0.29502477609961691</c:v>
                </c:pt>
                <c:pt idx="33">
                  <c:v>0.40515836447720954</c:v>
                </c:pt>
                <c:pt idx="34">
                  <c:v>0.46172298131234679</c:v>
                </c:pt>
                <c:pt idx="35">
                  <c:v>0.6169184490912798</c:v>
                </c:pt>
                <c:pt idx="36">
                  <c:v>0.39624017314091664</c:v>
                </c:pt>
                <c:pt idx="37">
                  <c:v>0.37608667852627142</c:v>
                </c:pt>
                <c:pt idx="38">
                  <c:v>0.38685237256763366</c:v>
                </c:pt>
                <c:pt idx="39">
                  <c:v>0.66492684601722685</c:v>
                </c:pt>
                <c:pt idx="40">
                  <c:v>0.62104422211596977</c:v>
                </c:pt>
                <c:pt idx="41">
                  <c:v>0.45742033373559349</c:v>
                </c:pt>
                <c:pt idx="42">
                  <c:v>0.48235243887713658</c:v>
                </c:pt>
                <c:pt idx="43">
                  <c:v>0.50041660583383951</c:v>
                </c:pt>
                <c:pt idx="44">
                  <c:v>0.25327473714831905</c:v>
                </c:pt>
                <c:pt idx="45">
                  <c:v>0.49772665471759359</c:v>
                </c:pt>
                <c:pt idx="46">
                  <c:v>0.53503628682045012</c:v>
                </c:pt>
                <c:pt idx="47">
                  <c:v>0.49016885528272935</c:v>
                </c:pt>
                <c:pt idx="48">
                  <c:v>0.60050756560045959</c:v>
                </c:pt>
                <c:pt idx="49">
                  <c:v>0.56326870315617339</c:v>
                </c:pt>
                <c:pt idx="50">
                  <c:v>0.6472011561618819</c:v>
                </c:pt>
                <c:pt idx="51">
                  <c:v>0.43695026891462158</c:v>
                </c:pt>
                <c:pt idx="52">
                  <c:v>0.57930851373696546</c:v>
                </c:pt>
                <c:pt idx="53">
                  <c:v>0.56808156757767525</c:v>
                </c:pt>
              </c:numCache>
            </c:numRef>
          </c:xVal>
          <c:yVal>
            <c:numRef>
              <c:f>Лист1!$B$2:$B$55</c:f>
              <c:numCache>
                <c:formatCode>0.0000</c:formatCode>
                <c:ptCount val="54"/>
                <c:pt idx="0">
                  <c:v>43.42140573488426</c:v>
                </c:pt>
                <c:pt idx="1">
                  <c:v>44.007278006069626</c:v>
                </c:pt>
                <c:pt idx="2">
                  <c:v>38.048674914568032</c:v>
                </c:pt>
                <c:pt idx="3">
                  <c:v>48.140008505769956</c:v>
                </c:pt>
                <c:pt idx="4">
                  <c:v>32.357216043352544</c:v>
                </c:pt>
                <c:pt idx="5">
                  <c:v>43.386876628666577</c:v>
                </c:pt>
                <c:pt idx="6">
                  <c:v>54.979134528130672</c:v>
                </c:pt>
                <c:pt idx="7">
                  <c:v>44.392140226960926</c:v>
                </c:pt>
                <c:pt idx="8">
                  <c:v>27.660289569229008</c:v>
                </c:pt>
                <c:pt idx="9">
                  <c:v>39.895548043323082</c:v>
                </c:pt>
                <c:pt idx="10">
                  <c:v>45.587784201237298</c:v>
                </c:pt>
                <c:pt idx="11">
                  <c:v>46.935335976720076</c:v>
                </c:pt>
                <c:pt idx="12">
                  <c:v>51.444751004146617</c:v>
                </c:pt>
                <c:pt idx="13">
                  <c:v>33.767698272223853</c:v>
                </c:pt>
                <c:pt idx="14">
                  <c:v>47.744163522782905</c:v>
                </c:pt>
                <c:pt idx="15">
                  <c:v>29.757873272238491</c:v>
                </c:pt>
                <c:pt idx="16">
                  <c:v>60.558541989051022</c:v>
                </c:pt>
                <c:pt idx="17">
                  <c:v>48.898555295899484</c:v>
                </c:pt>
                <c:pt idx="18">
                  <c:v>27.521023212469089</c:v>
                </c:pt>
                <c:pt idx="19">
                  <c:v>30.735936782906322</c:v>
                </c:pt>
                <c:pt idx="20">
                  <c:v>42.334070853431463</c:v>
                </c:pt>
                <c:pt idx="21">
                  <c:v>48.860774727033423</c:v>
                </c:pt>
                <c:pt idx="22">
                  <c:v>38.195643652308654</c:v>
                </c:pt>
                <c:pt idx="23">
                  <c:v>34.527168917034643</c:v>
                </c:pt>
                <c:pt idx="24">
                  <c:v>40.695772651246962</c:v>
                </c:pt>
                <c:pt idx="25">
                  <c:v>46.068011836103572</c:v>
                </c:pt>
                <c:pt idx="26">
                  <c:v>45.563071754465817</c:v>
                </c:pt>
                <c:pt idx="27">
                  <c:v>35.616400860582878</c:v>
                </c:pt>
                <c:pt idx="28">
                  <c:v>42.805359600119537</c:v>
                </c:pt>
                <c:pt idx="29">
                  <c:v>25.229358296685366</c:v>
                </c:pt>
                <c:pt idx="30">
                  <c:v>50.805886789306179</c:v>
                </c:pt>
                <c:pt idx="31">
                  <c:v>37.554628479285661</c:v>
                </c:pt>
                <c:pt idx="32">
                  <c:v>49.041389803797536</c:v>
                </c:pt>
                <c:pt idx="33">
                  <c:v>33.298713349569603</c:v>
                </c:pt>
                <c:pt idx="34">
                  <c:v>43.90291519648413</c:v>
                </c:pt>
                <c:pt idx="35">
                  <c:v>36.746369478481142</c:v>
                </c:pt>
                <c:pt idx="36">
                  <c:v>31.550292132524657</c:v>
                </c:pt>
                <c:pt idx="37">
                  <c:v>53.208219674584775</c:v>
                </c:pt>
                <c:pt idx="38">
                  <c:v>31.390362373817066</c:v>
                </c:pt>
                <c:pt idx="39">
                  <c:v>41.76300777361417</c:v>
                </c:pt>
                <c:pt idx="40">
                  <c:v>32.9306260982355</c:v>
                </c:pt>
                <c:pt idx="41">
                  <c:v>40.479228820778914</c:v>
                </c:pt>
                <c:pt idx="42">
                  <c:v>36.358617708335423</c:v>
                </c:pt>
                <c:pt idx="43">
                  <c:v>29.588748586697807</c:v>
                </c:pt>
                <c:pt idx="44">
                  <c:v>41.991974539057196</c:v>
                </c:pt>
                <c:pt idx="45">
                  <c:v>56.464256579543701</c:v>
                </c:pt>
                <c:pt idx="46">
                  <c:v>47.639247177282819</c:v>
                </c:pt>
                <c:pt idx="47">
                  <c:v>32.524945522430656</c:v>
                </c:pt>
                <c:pt idx="48">
                  <c:v>38.829772248437258</c:v>
                </c:pt>
                <c:pt idx="49">
                  <c:v>57.216796257866307</c:v>
                </c:pt>
                <c:pt idx="50">
                  <c:v>59.167284761353294</c:v>
                </c:pt>
                <c:pt idx="51">
                  <c:v>58.101471708116655</c:v>
                </c:pt>
                <c:pt idx="52">
                  <c:v>38.218299224312936</c:v>
                </c:pt>
                <c:pt idx="53">
                  <c:v>30.562751331082872</c:v>
                </c:pt>
              </c:numCache>
            </c:numRef>
          </c:yVal>
          <c:bubbleSize>
            <c:numRef>
              <c:f>Лист1!$C$2:$C$55</c:f>
              <c:numCache>
                <c:formatCode>0.0000</c:formatCode>
                <c:ptCount val="54"/>
                <c:pt idx="1">
                  <c:v>17.645785671329346</c:v>
                </c:pt>
                <c:pt idx="2">
                  <c:v>16.778699298599168</c:v>
                </c:pt>
                <c:pt idx="3">
                  <c:v>15.957776661074863</c:v>
                </c:pt>
                <c:pt idx="4">
                  <c:v>15.63016967774602</c:v>
                </c:pt>
                <c:pt idx="5">
                  <c:v>14.784207955137916</c:v>
                </c:pt>
                <c:pt idx="6">
                  <c:v>14.527699715541424</c:v>
                </c:pt>
                <c:pt idx="7">
                  <c:v>12.493630370140762</c:v>
                </c:pt>
                <c:pt idx="8">
                  <c:v>12.418211003771555</c:v>
                </c:pt>
                <c:pt idx="9">
                  <c:v>12.285409316621184</c:v>
                </c:pt>
                <c:pt idx="10">
                  <c:v>11.311544732595813</c:v>
                </c:pt>
                <c:pt idx="11">
                  <c:v>9.6998354029245828</c:v>
                </c:pt>
                <c:pt idx="12">
                  <c:v>9.2026096502906238</c:v>
                </c:pt>
                <c:pt idx="13">
                  <c:v>9.0079850425797456</c:v>
                </c:pt>
                <c:pt idx="14">
                  <c:v>8.9221103187223161</c:v>
                </c:pt>
                <c:pt idx="15">
                  <c:v>8.2053090492658534</c:v>
                </c:pt>
                <c:pt idx="16">
                  <c:v>8.174532743959352</c:v>
                </c:pt>
                <c:pt idx="17">
                  <c:v>8.0016485726680742</c:v>
                </c:pt>
                <c:pt idx="18">
                  <c:v>7.7866032771048177</c:v>
                </c:pt>
                <c:pt idx="19">
                  <c:v>7.2883280858511341</c:v>
                </c:pt>
                <c:pt idx="20">
                  <c:v>7.1290172322446974</c:v>
                </c:pt>
                <c:pt idx="21">
                  <c:v>7.0675715892045075</c:v>
                </c:pt>
                <c:pt idx="22">
                  <c:v>6.6782038421480099</c:v>
                </c:pt>
                <c:pt idx="23">
                  <c:v>6.4014816223060569</c:v>
                </c:pt>
                <c:pt idx="24">
                  <c:v>6.3444245407665267</c:v>
                </c:pt>
                <c:pt idx="25">
                  <c:v>6.2231030760925092</c:v>
                </c:pt>
                <c:pt idx="26">
                  <c:v>5.5865245952274769</c:v>
                </c:pt>
                <c:pt idx="27">
                  <c:v>5.4294123588945942</c:v>
                </c:pt>
                <c:pt idx="28">
                  <c:v>5.2817291695540698</c:v>
                </c:pt>
                <c:pt idx="29">
                  <c:v>5.1075469323116716</c:v>
                </c:pt>
                <c:pt idx="30">
                  <c:v>5.0618891248150266</c:v>
                </c:pt>
                <c:pt idx="31">
                  <c:v>5.0379847633076462</c:v>
                </c:pt>
                <c:pt idx="32">
                  <c:v>4.8631665026593573</c:v>
                </c:pt>
                <c:pt idx="33">
                  <c:v>4.7434972533329214</c:v>
                </c:pt>
                <c:pt idx="34">
                  <c:v>4.4797802666337327</c:v>
                </c:pt>
                <c:pt idx="35">
                  <c:v>4.2609477407899323</c:v>
                </c:pt>
                <c:pt idx="36">
                  <c:v>4.2244602344000661</c:v>
                </c:pt>
                <c:pt idx="37">
                  <c:v>3.8206880027078403</c:v>
                </c:pt>
                <c:pt idx="38">
                  <c:v>3.3666728129655796</c:v>
                </c:pt>
                <c:pt idx="39">
                  <c:v>2.9259317208058468</c:v>
                </c:pt>
                <c:pt idx="40">
                  <c:v>2.8841435375309605</c:v>
                </c:pt>
                <c:pt idx="41">
                  <c:v>2.5417779201699271</c:v>
                </c:pt>
                <c:pt idx="42">
                  <c:v>2.166800202671749</c:v>
                </c:pt>
                <c:pt idx="43">
                  <c:v>2.1286763815194494</c:v>
                </c:pt>
                <c:pt idx="44">
                  <c:v>2.0869951658173735</c:v>
                </c:pt>
                <c:pt idx="45">
                  <c:v>1.9774950634465147</c:v>
                </c:pt>
                <c:pt idx="46">
                  <c:v>1.9638957266223378</c:v>
                </c:pt>
                <c:pt idx="47">
                  <c:v>1.7220564995781145</c:v>
                </c:pt>
                <c:pt idx="48">
                  <c:v>1.6603391010826793</c:v>
                </c:pt>
                <c:pt idx="49">
                  <c:v>1.5874522642751261</c:v>
                </c:pt>
                <c:pt idx="50">
                  <c:v>1.5353243641312635</c:v>
                </c:pt>
                <c:pt idx="51">
                  <c:v>1.4559110598746072</c:v>
                </c:pt>
                <c:pt idx="52">
                  <c:v>1.290300683534354</c:v>
                </c:pt>
                <c:pt idx="53">
                  <c:v>0.73438298010617076</c:v>
                </c:pt>
              </c:numCache>
            </c:numRef>
          </c:bubbleSize>
          <c:bubble3D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371439408"/>
        <c:axId val="371439800"/>
      </c:bubbleChart>
      <c:valAx>
        <c:axId val="371439408"/>
        <c:scaling>
          <c:orientation val="minMax"/>
          <c:max val="0.68000000000000016"/>
          <c:min val="0.21000000000000005"/>
        </c:scaling>
        <c:delete val="0"/>
        <c:axPos val="b"/>
        <c:numFmt formatCode="0.0000" sourceLinked="1"/>
        <c:majorTickMark val="none"/>
        <c:minorTickMark val="none"/>
        <c:tickLblPos val="none"/>
        <c:spPr>
          <a:ln w="3175">
            <a:solidFill>
              <a:schemeClr val="accent1"/>
            </a:solidFill>
          </a:ln>
        </c:spPr>
        <c:crossAx val="371439800"/>
        <c:crossesAt val="43.421399999999998"/>
        <c:crossBetween val="midCat"/>
      </c:valAx>
      <c:valAx>
        <c:axId val="371439800"/>
        <c:scaling>
          <c:orientation val="minMax"/>
          <c:max val="64"/>
          <c:min val="22"/>
        </c:scaling>
        <c:delete val="0"/>
        <c:axPos val="l"/>
        <c:numFmt formatCode="0.0000" sourceLinked="1"/>
        <c:majorTickMark val="none"/>
        <c:minorTickMark val="none"/>
        <c:tickLblPos val="none"/>
        <c:spPr>
          <a:ln w="3175">
            <a:solidFill>
              <a:schemeClr val="accent1"/>
            </a:solidFill>
          </a:ln>
        </c:spPr>
        <c:crossAx val="371439408"/>
        <c:crossesAt val="0.51339999999999997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-8.377559546629705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2%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9.518141692962528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2,3%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325009092964502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4,6%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2341030404907251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12,4%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0059366249136086E-17"/>
                  <c:y val="-0.31105448897539489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16,7%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2760032760032762E-3"/>
                  <c:y val="-0.41675622007923169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25,8%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0.341592694171655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21,4%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0.2632744502442812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/>
                      <a:t>14,7%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Аудитория!$B$56:$B$63</c:f>
              <c:strCache>
                <c:ptCount val="8"/>
                <c:pt idx="0">
                  <c:v>12-15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65+ </c:v>
                </c:pt>
              </c:strCache>
            </c:strRef>
          </c:cat>
          <c:val>
            <c:numRef>
              <c:f>Аудитория!$C$56:$C$63</c:f>
              <c:numCache>
                <c:formatCode>General</c:formatCode>
                <c:ptCount val="8"/>
                <c:pt idx="0">
                  <c:v>1.6</c:v>
                </c:pt>
                <c:pt idx="1">
                  <c:v>2.8</c:v>
                </c:pt>
                <c:pt idx="2">
                  <c:v>4.8</c:v>
                </c:pt>
                <c:pt idx="3">
                  <c:v>12.6</c:v>
                </c:pt>
                <c:pt idx="4">
                  <c:v>17.5</c:v>
                </c:pt>
                <c:pt idx="5">
                  <c:v>25.6</c:v>
                </c:pt>
                <c:pt idx="6">
                  <c:v>20.100000000000001</c:v>
                </c:pt>
                <c:pt idx="7">
                  <c:v>15.1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1444112"/>
        <c:axId val="371442544"/>
      </c:barChart>
      <c:catAx>
        <c:axId val="371444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1442544"/>
        <c:crosses val="autoZero"/>
        <c:auto val="1"/>
        <c:lblAlgn val="ctr"/>
        <c:lblOffset val="100"/>
        <c:noMultiLvlLbl val="0"/>
      </c:catAx>
      <c:valAx>
        <c:axId val="371442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1444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</a:t>
            </a:r>
          </a:p>
        </c:rich>
      </c:tx>
      <c:layout>
        <c:manualLayout>
          <c:xMode val="edge"/>
          <c:yMode val="edge"/>
          <c:x val="0.4482136244121024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8360783986964406"/>
          <c:y val="0.27092282956214742"/>
          <c:w val="0.36555012406028958"/>
          <c:h val="0.67028740633756745"/>
        </c:manualLayout>
      </c:layout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7045606043772863E-2"/>
                  <c:y val="-2.939488205014248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7,4%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887341221345777"/>
                  <c:y val="-2.939488205014257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18,7%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1628430174425065"/>
                  <c:y val="-2.9394882050142578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56,3%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Аудитория!$B$72:$B$74</c:f>
              <c:strCache>
                <c:ptCount val="3"/>
                <c:pt idx="0">
                  <c:v>Малообеспеченные</c:v>
                </c:pt>
                <c:pt idx="1">
                  <c:v>Средние </c:v>
                </c:pt>
                <c:pt idx="2">
                  <c:v>Высоко-/обеспеченные</c:v>
                </c:pt>
              </c:strCache>
            </c:strRef>
          </c:cat>
          <c:val>
            <c:numRef>
              <c:f>Аудитория!$C$72:$C$74</c:f>
              <c:numCache>
                <c:formatCode>General</c:formatCode>
                <c:ptCount val="3"/>
                <c:pt idx="0">
                  <c:v>7.3</c:v>
                </c:pt>
                <c:pt idx="1">
                  <c:v>17.899999999999999</c:v>
                </c:pt>
                <c:pt idx="2">
                  <c:v>57.4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1445680"/>
        <c:axId val="370520704"/>
      </c:barChart>
      <c:catAx>
        <c:axId val="371445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0520704"/>
        <c:crosses val="autoZero"/>
        <c:auto val="1"/>
        <c:lblAlgn val="ctr"/>
        <c:lblOffset val="100"/>
        <c:noMultiLvlLbl val="0"/>
      </c:catAx>
      <c:valAx>
        <c:axId val="370520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1445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Данные!$B$12:$B$13</c:f>
              <c:strCache>
                <c:ptCount val="1"/>
                <c:pt idx="0">
                  <c:v>Пн-Пт AQH</c:v>
                </c:pt>
              </c:strCache>
            </c:strRef>
          </c:tx>
          <c:cat>
            <c:strRef>
              <c:f>Данные!$A$14:$A$31</c:f>
              <c:strCache>
                <c:ptCount val="18"/>
                <c:pt idx="0">
                  <c:v>06:00-07:00</c:v>
                </c:pt>
                <c:pt idx="1">
                  <c:v>07:00-08:00</c:v>
                </c:pt>
                <c:pt idx="2">
                  <c:v>08:00-09:00</c:v>
                </c:pt>
                <c:pt idx="3">
                  <c:v>09:00-10:00</c:v>
                </c:pt>
                <c:pt idx="4">
                  <c:v>10:00-11:00</c:v>
                </c:pt>
                <c:pt idx="5">
                  <c:v>11:00-12:00</c:v>
                </c:pt>
                <c:pt idx="6">
                  <c:v>12:00-13:00</c:v>
                </c:pt>
                <c:pt idx="7">
                  <c:v>13:00-14:00</c:v>
                </c:pt>
                <c:pt idx="8">
                  <c:v>14:00-15:00</c:v>
                </c:pt>
                <c:pt idx="9">
                  <c:v>15:00-16:00</c:v>
                </c:pt>
                <c:pt idx="10">
                  <c:v>16:00-17:00</c:v>
                </c:pt>
                <c:pt idx="11">
                  <c:v>17:00-18:00</c:v>
                </c:pt>
                <c:pt idx="12">
                  <c:v>18:00-19:00</c:v>
                </c:pt>
                <c:pt idx="13">
                  <c:v>19:00-20:00</c:v>
                </c:pt>
                <c:pt idx="14">
                  <c:v>20:00-21:00</c:v>
                </c:pt>
                <c:pt idx="15">
                  <c:v>21:00-22:00</c:v>
                </c:pt>
                <c:pt idx="16">
                  <c:v>22:00-23:00</c:v>
                </c:pt>
                <c:pt idx="17">
                  <c:v>23:00-00:00</c:v>
                </c:pt>
              </c:strCache>
            </c:strRef>
          </c:cat>
          <c:val>
            <c:numRef>
              <c:f>Данные!$B$14:$B$31</c:f>
              <c:numCache>
                <c:formatCode>General</c:formatCode>
                <c:ptCount val="18"/>
                <c:pt idx="0">
                  <c:v>35.06</c:v>
                </c:pt>
                <c:pt idx="1">
                  <c:v>64.44</c:v>
                </c:pt>
                <c:pt idx="2">
                  <c:v>88.37</c:v>
                </c:pt>
                <c:pt idx="3">
                  <c:v>102.61</c:v>
                </c:pt>
                <c:pt idx="4">
                  <c:v>113.77</c:v>
                </c:pt>
                <c:pt idx="5">
                  <c:v>125.96</c:v>
                </c:pt>
                <c:pt idx="6">
                  <c:v>123.87</c:v>
                </c:pt>
                <c:pt idx="7">
                  <c:v>118.74</c:v>
                </c:pt>
                <c:pt idx="8">
                  <c:v>111.28</c:v>
                </c:pt>
                <c:pt idx="9">
                  <c:v>108.97</c:v>
                </c:pt>
                <c:pt idx="10">
                  <c:v>104.22</c:v>
                </c:pt>
                <c:pt idx="11">
                  <c:v>91.08</c:v>
                </c:pt>
                <c:pt idx="12">
                  <c:v>87.21</c:v>
                </c:pt>
                <c:pt idx="13">
                  <c:v>87.28</c:v>
                </c:pt>
                <c:pt idx="14">
                  <c:v>74.64</c:v>
                </c:pt>
                <c:pt idx="15">
                  <c:v>53.91</c:v>
                </c:pt>
                <c:pt idx="16">
                  <c:v>47.24</c:v>
                </c:pt>
                <c:pt idx="17">
                  <c:v>37.090000000000003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Данные!$C$12:$C$13</c:f>
              <c:strCache>
                <c:ptCount val="1"/>
                <c:pt idx="0">
                  <c:v>Сб-Вс AQH</c:v>
                </c:pt>
              </c:strCache>
            </c:strRef>
          </c:tx>
          <c:cat>
            <c:strRef>
              <c:f>Данные!$A$14:$A$31</c:f>
              <c:strCache>
                <c:ptCount val="18"/>
                <c:pt idx="0">
                  <c:v>06:00-07:00</c:v>
                </c:pt>
                <c:pt idx="1">
                  <c:v>07:00-08:00</c:v>
                </c:pt>
                <c:pt idx="2">
                  <c:v>08:00-09:00</c:v>
                </c:pt>
                <c:pt idx="3">
                  <c:v>09:00-10:00</c:v>
                </c:pt>
                <c:pt idx="4">
                  <c:v>10:00-11:00</c:v>
                </c:pt>
                <c:pt idx="5">
                  <c:v>11:00-12:00</c:v>
                </c:pt>
                <c:pt idx="6">
                  <c:v>12:00-13:00</c:v>
                </c:pt>
                <c:pt idx="7">
                  <c:v>13:00-14:00</c:v>
                </c:pt>
                <c:pt idx="8">
                  <c:v>14:00-15:00</c:v>
                </c:pt>
                <c:pt idx="9">
                  <c:v>15:00-16:00</c:v>
                </c:pt>
                <c:pt idx="10">
                  <c:v>16:00-17:00</c:v>
                </c:pt>
                <c:pt idx="11">
                  <c:v>17:00-18:00</c:v>
                </c:pt>
                <c:pt idx="12">
                  <c:v>18:00-19:00</c:v>
                </c:pt>
                <c:pt idx="13">
                  <c:v>19:00-20:00</c:v>
                </c:pt>
                <c:pt idx="14">
                  <c:v>20:00-21:00</c:v>
                </c:pt>
                <c:pt idx="15">
                  <c:v>21:00-22:00</c:v>
                </c:pt>
                <c:pt idx="16">
                  <c:v>22:00-23:00</c:v>
                </c:pt>
                <c:pt idx="17">
                  <c:v>23:00-00:00</c:v>
                </c:pt>
              </c:strCache>
            </c:strRef>
          </c:cat>
          <c:val>
            <c:numRef>
              <c:f>Данные!$C$14:$C$31</c:f>
              <c:numCache>
                <c:formatCode>General</c:formatCode>
                <c:ptCount val="18"/>
                <c:pt idx="0">
                  <c:v>29.31</c:v>
                </c:pt>
                <c:pt idx="1">
                  <c:v>53.57</c:v>
                </c:pt>
                <c:pt idx="2">
                  <c:v>91.73</c:v>
                </c:pt>
                <c:pt idx="3">
                  <c:v>124.56</c:v>
                </c:pt>
                <c:pt idx="4">
                  <c:v>107.01</c:v>
                </c:pt>
                <c:pt idx="5">
                  <c:v>116.58</c:v>
                </c:pt>
                <c:pt idx="6">
                  <c:v>118.02</c:v>
                </c:pt>
                <c:pt idx="7">
                  <c:v>120.8</c:v>
                </c:pt>
                <c:pt idx="8">
                  <c:v>118.01</c:v>
                </c:pt>
                <c:pt idx="9">
                  <c:v>111.64</c:v>
                </c:pt>
                <c:pt idx="10">
                  <c:v>111.8</c:v>
                </c:pt>
                <c:pt idx="11">
                  <c:v>104.74</c:v>
                </c:pt>
                <c:pt idx="12">
                  <c:v>111.98</c:v>
                </c:pt>
                <c:pt idx="13">
                  <c:v>82.73</c:v>
                </c:pt>
                <c:pt idx="14">
                  <c:v>98.8</c:v>
                </c:pt>
                <c:pt idx="15">
                  <c:v>89.59</c:v>
                </c:pt>
                <c:pt idx="16">
                  <c:v>57.34</c:v>
                </c:pt>
                <c:pt idx="17">
                  <c:v>42.83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373818408"/>
        <c:axId val="373818016"/>
      </c:lineChart>
      <c:catAx>
        <c:axId val="37381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373818016"/>
        <c:crosses val="autoZero"/>
        <c:auto val="1"/>
        <c:lblAlgn val="ctr"/>
        <c:lblOffset val="100"/>
        <c:noMultiLvlLbl val="0"/>
      </c:catAx>
      <c:valAx>
        <c:axId val="37381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818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30756757499556"/>
          <c:y val="8.770882134356861E-2"/>
          <c:w val="0.14061799343144932"/>
          <c:h val="0.16578951824570315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05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903018372703414"/>
          <c:y val="0.12083139792665162"/>
          <c:w val="0.52423577673759525"/>
          <c:h val="0.8520611421362667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Лист1!$B$12</c:f>
              <c:strCache>
                <c:ptCount val="1"/>
                <c:pt idx="0">
                  <c:v>AQH Share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Лист1!$A$13:$A$22</c:f>
              <c:strCache>
                <c:ptCount val="10"/>
                <c:pt idx="0">
                  <c:v>Милицейская Волна</c:v>
                </c:pt>
                <c:pt idx="1">
                  <c:v>Европа Плюс</c:v>
                </c:pt>
                <c:pt idx="2">
                  <c:v>Юмор FM</c:v>
                </c:pt>
                <c:pt idx="3">
                  <c:v>Радио Дача</c:v>
                </c:pt>
                <c:pt idx="4">
                  <c:v>Ретро FM</c:v>
                </c:pt>
                <c:pt idx="5">
                  <c:v>Дорожное Радио</c:v>
                </c:pt>
                <c:pt idx="6">
                  <c:v>Русское Радио</c:v>
                </c:pt>
                <c:pt idx="7">
                  <c:v>Авторадио</c:v>
                </c:pt>
                <c:pt idx="8">
                  <c:v>Радио Шансон</c:v>
                </c:pt>
                <c:pt idx="9">
                  <c:v>Эхо Москвы</c:v>
                </c:pt>
              </c:strCache>
            </c:strRef>
          </c:cat>
          <c:val>
            <c:numRef>
              <c:f>Лист1!$B$13:$B$22</c:f>
              <c:numCache>
                <c:formatCode>General</c:formatCode>
                <c:ptCount val="10"/>
                <c:pt idx="0">
                  <c:v>2.7</c:v>
                </c:pt>
                <c:pt idx="1">
                  <c:v>3.25</c:v>
                </c:pt>
                <c:pt idx="2">
                  <c:v>3.4</c:v>
                </c:pt>
                <c:pt idx="3">
                  <c:v>4.46</c:v>
                </c:pt>
                <c:pt idx="4">
                  <c:v>4.53</c:v>
                </c:pt>
                <c:pt idx="5">
                  <c:v>4.54</c:v>
                </c:pt>
                <c:pt idx="6">
                  <c:v>5.08</c:v>
                </c:pt>
                <c:pt idx="7">
                  <c:v>5.81</c:v>
                </c:pt>
                <c:pt idx="8">
                  <c:v>6.04</c:v>
                </c:pt>
                <c:pt idx="9">
                  <c:v>7.21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3819584"/>
        <c:axId val="373813312"/>
      </c:barChart>
      <c:catAx>
        <c:axId val="373819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3813312"/>
        <c:crosses val="autoZero"/>
        <c:auto val="1"/>
        <c:lblAlgn val="ctr"/>
        <c:lblOffset val="100"/>
        <c:noMultiLvlLbl val="0"/>
      </c:catAx>
      <c:valAx>
        <c:axId val="373813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381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54914990613089"/>
          <c:y val="0.35524468752721167"/>
          <c:w val="0.49089925382440502"/>
          <c:h val="0.59954212736322054"/>
        </c:manualLayout>
      </c:layout>
      <c:pieChart>
        <c:varyColors val="1"/>
        <c:ser>
          <c:idx val="0"/>
          <c:order val="0"/>
          <c:tx>
            <c:strRef>
              <c:f>Лист1!$G$29</c:f>
              <c:strCache>
                <c:ptCount val="1"/>
                <c:pt idx="0">
                  <c:v>Радио Шансон</c:v>
                </c:pt>
              </c:strCache>
            </c:strRef>
          </c:tx>
          <c:dLbls>
            <c:dLbl>
              <c:idx val="0"/>
              <c:layout>
                <c:manualLayout>
                  <c:x val="7.536166616407701E-2"/>
                  <c:y val="-7.0911415248155529E-2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есть 
70,7%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474762724776611E-2"/>
                  <c:y val="-1.1161297393382718E-2"/>
                </c:manualLayout>
              </c:layout>
              <c:tx>
                <c:rich>
                  <a:bodyPr/>
                  <a:lstStyle/>
                  <a:p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нет 
29,1%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742386758614121"/>
                  <c:y val="4.040129174836429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нет ответа 
0,2%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Лист1!$H$27:$J$28</c:f>
              <c:multiLvlStrCache>
                <c:ptCount val="3"/>
                <c:lvl>
                  <c:pt idx="0">
                    <c:v>Table % Reach Dly</c:v>
                  </c:pt>
                  <c:pt idx="1">
                    <c:v>Table % Reach Dly</c:v>
                  </c:pt>
                  <c:pt idx="2">
                    <c:v>Table % Reach Dly</c:v>
                  </c:pt>
                </c:lvl>
                <c:lvl>
                  <c:pt idx="0">
                    <c:v>есть</c:v>
                  </c:pt>
                  <c:pt idx="1">
                    <c:v>нет</c:v>
                  </c:pt>
                  <c:pt idx="2">
                    <c:v>нет ответа</c:v>
                  </c:pt>
                </c:lvl>
              </c:multiLvlStrCache>
            </c:multiLvlStrRef>
          </c:cat>
          <c:val>
            <c:numRef>
              <c:f>Лист1!$H$29:$J$29</c:f>
              <c:numCache>
                <c:formatCode>General</c:formatCode>
                <c:ptCount val="3"/>
                <c:pt idx="0">
                  <c:v>70.7</c:v>
                </c:pt>
                <c:pt idx="1">
                  <c:v>29.1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 автомобиля в семье,</a:t>
            </a:r>
            <a:r>
              <a:rPr lang="en-US" sz="1400" b="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среди </a:t>
            </a:r>
          </a:p>
          <a:p>
            <a:pPr>
              <a:defRPr/>
            </a:pP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слушателей «Радио Шансон»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628196112672455"/>
          <c:y val="6.29780200161210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872580295311101"/>
          <c:y val="0.32114249880126816"/>
          <c:w val="0.30814741924618605"/>
          <c:h val="0.62526926737803346"/>
        </c:manualLayout>
      </c:layout>
      <c:pieChart>
        <c:varyColors val="1"/>
        <c:ser>
          <c:idx val="0"/>
          <c:order val="0"/>
          <c:tx>
            <c:strRef>
              <c:f>Лист1!$G$13</c:f>
              <c:strCache>
                <c:ptCount val="1"/>
                <c:pt idx="0">
                  <c:v>Радио Шансон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2710038705860862E-2"/>
                  <c:y val="0.1821003392232217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отечественный </a:t>
                    </a:r>
                    <a:r>
                      <a: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автомобиль 15%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531387035427436"/>
                  <c:y val="-0.1441671855207505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импортный </a:t>
                    </a:r>
                    <a:r>
                      <a: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автомобиль 85%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Лист1!$H$11:$J$12</c:f>
              <c:multiLvlStrCache>
                <c:ptCount val="3"/>
                <c:lvl>
                  <c:pt idx="0">
                    <c:v>Table % Reach Dly</c:v>
                  </c:pt>
                  <c:pt idx="1">
                    <c:v>Table % Reach Dly</c:v>
                  </c:pt>
                  <c:pt idx="2">
                    <c:v>Table % Reach Dly</c:v>
                  </c:pt>
                </c:lvl>
                <c:lvl>
                  <c:pt idx="0">
                    <c:v>отечественный автомобиль</c:v>
                  </c:pt>
                  <c:pt idx="1">
                    <c:v>импортный автомобиль</c:v>
                  </c:pt>
                  <c:pt idx="2">
                    <c:v>нет ответа</c:v>
                  </c:pt>
                </c:lvl>
              </c:multiLvlStrCache>
            </c:multiLvlStrRef>
          </c:cat>
          <c:val>
            <c:numRef>
              <c:f>Лист1!$H$13:$J$13</c:f>
              <c:numCache>
                <c:formatCode>General</c:formatCode>
                <c:ptCount val="3"/>
                <c:pt idx="0">
                  <c:v>11.2</c:v>
                </c:pt>
                <c:pt idx="1">
                  <c:v>61.8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 i="1"/>
            </a:pPr>
            <a:r>
              <a:rPr lang="ru-RU" sz="1600" b="0" i="1"/>
              <a:t>Заключен договор страхования имущества</a:t>
            </a:r>
            <a:endParaRPr lang="en-US" sz="1600" b="0" i="1"/>
          </a:p>
        </c:rich>
      </c:tx>
      <c:layout>
        <c:manualLayout>
          <c:xMode val="edge"/>
          <c:yMode val="edge"/>
          <c:x val="0.16752199691947056"/>
          <c:y val="3.84805728656411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444409044620312"/>
          <c:y val="0.18560185185185188"/>
          <c:w val="0.58792936498822346"/>
          <c:h val="0.7773611111111110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Лист1!$B$52</c:f>
              <c:strCache>
                <c:ptCount val="1"/>
                <c:pt idx="0">
                  <c:v>AQH Share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Лист1!$A$53:$A$62</c:f>
              <c:strCache>
                <c:ptCount val="10"/>
                <c:pt idx="0">
                  <c:v>Радио Звезда</c:v>
                </c:pt>
                <c:pt idx="1">
                  <c:v>Маяк</c:v>
                </c:pt>
                <c:pt idx="2">
                  <c:v>Relax FM</c:v>
                </c:pt>
                <c:pt idx="3">
                  <c:v>Радио Дача</c:v>
                </c:pt>
                <c:pt idx="4">
                  <c:v>Русское Радио</c:v>
                </c:pt>
                <c:pt idx="5">
                  <c:v>Европа Плюс</c:v>
                </c:pt>
                <c:pt idx="6">
                  <c:v>Ретро FM</c:v>
                </c:pt>
                <c:pt idx="7">
                  <c:v>Эхо Москвы</c:v>
                </c:pt>
                <c:pt idx="8">
                  <c:v>Авторадио</c:v>
                </c:pt>
                <c:pt idx="9">
                  <c:v>Радио Шансон</c:v>
                </c:pt>
              </c:strCache>
            </c:strRef>
          </c:cat>
          <c:val>
            <c:numRef>
              <c:f>Лист1!$B$53:$B$62</c:f>
              <c:numCache>
                <c:formatCode>General</c:formatCode>
                <c:ptCount val="10"/>
                <c:pt idx="0">
                  <c:v>2.82</c:v>
                </c:pt>
                <c:pt idx="1">
                  <c:v>2.93</c:v>
                </c:pt>
                <c:pt idx="2">
                  <c:v>3.02</c:v>
                </c:pt>
                <c:pt idx="3">
                  <c:v>3.16</c:v>
                </c:pt>
                <c:pt idx="4">
                  <c:v>4.03</c:v>
                </c:pt>
                <c:pt idx="5">
                  <c:v>4.2300000000000004</c:v>
                </c:pt>
                <c:pt idx="6">
                  <c:v>5.16</c:v>
                </c:pt>
                <c:pt idx="7">
                  <c:v>7.19</c:v>
                </c:pt>
                <c:pt idx="8">
                  <c:v>7.39</c:v>
                </c:pt>
                <c:pt idx="9">
                  <c:v>8.89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3815272"/>
        <c:axId val="373815664"/>
      </c:barChart>
      <c:catAx>
        <c:axId val="373815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3815664"/>
        <c:crosses val="autoZero"/>
        <c:auto val="1"/>
        <c:lblAlgn val="ctr"/>
        <c:lblOffset val="100"/>
        <c:noMultiLvlLbl val="0"/>
      </c:catAx>
      <c:valAx>
        <c:axId val="37381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3815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975215119467014"/>
          <c:y val="3.3453714020793987E-2"/>
          <c:w val="0.46810188652873697"/>
          <c:h val="0.93309257195841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Россия!$B$26</c:f>
              <c:strCache>
                <c:ptCount val="1"/>
                <c:pt idx="0">
                  <c:v>Reach Dly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877479563202655"/>
                  <c:y val="-1.1151109188366424E-16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2664,24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197128634452802"/>
                  <c:y val="-9.1237401874891579E-3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2706,36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766061835423305"/>
                  <c:y val="-1.2164986916652359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2955,31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4179661041246303"/>
                  <c:y val="-1.2164986916652359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3848,93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3326261239790561"/>
                  <c:y val="-6.0824934583261795E-3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4073,03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5317527443187315"/>
                  <c:y val="-1.5206233645815503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4457,78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6739860445613572"/>
                  <c:y val="-9.1237401874892689E-3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4916,19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9015593249495575"/>
                  <c:y val="-9.1237401874892689E-3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4991,73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sz="12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30153459651436576"/>
                  <c:y val="-1.2164986916652359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5721,71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30437926251921832"/>
                  <c:y val="-3.0412467291630898E-3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5944,82 </a:t>
                    </a:r>
                    <a:r>
                      <a:rPr lang="ru-RU" sz="1050" dirty="0" err="1" smtClean="0"/>
                      <a:t>т.ч</a:t>
                    </a:r>
                    <a:r>
                      <a:rPr lang="ru-RU" sz="1050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Россия!$A$27:$A$36</c:f>
              <c:strCache>
                <c:ptCount val="10"/>
                <c:pt idx="0">
                  <c:v>Радио Дача</c:v>
                </c:pt>
                <c:pt idx="1">
                  <c:v>Юмор FM</c:v>
                </c:pt>
                <c:pt idx="2">
                  <c:v>Маяк</c:v>
                </c:pt>
                <c:pt idx="3">
                  <c:v>Европа Плюс</c:v>
                </c:pt>
                <c:pt idx="4">
                  <c:v>Радио России</c:v>
                </c:pt>
                <c:pt idx="5">
                  <c:v>Русское Радио</c:v>
                </c:pt>
                <c:pt idx="6">
                  <c:v>Радио Шансон</c:v>
                </c:pt>
                <c:pt idx="7">
                  <c:v>Ретро FM</c:v>
                </c:pt>
                <c:pt idx="8">
                  <c:v>Авторадио</c:v>
                </c:pt>
                <c:pt idx="9">
                  <c:v>Дорожное Радио</c:v>
                </c:pt>
              </c:strCache>
            </c:strRef>
          </c:cat>
          <c:val>
            <c:numRef>
              <c:f>Россия!$B$27:$B$36</c:f>
              <c:numCache>
                <c:formatCode>General</c:formatCode>
                <c:ptCount val="10"/>
                <c:pt idx="0">
                  <c:v>2664.24</c:v>
                </c:pt>
                <c:pt idx="1">
                  <c:v>2706.36</c:v>
                </c:pt>
                <c:pt idx="2">
                  <c:v>2955.31</c:v>
                </c:pt>
                <c:pt idx="3">
                  <c:v>3848.93</c:v>
                </c:pt>
                <c:pt idx="4">
                  <c:v>4073.03</c:v>
                </c:pt>
                <c:pt idx="5">
                  <c:v>4457.78</c:v>
                </c:pt>
                <c:pt idx="6">
                  <c:v>4916.1899999999996</c:v>
                </c:pt>
                <c:pt idx="7">
                  <c:v>4991.7299999999996</c:v>
                </c:pt>
                <c:pt idx="8">
                  <c:v>5721.71</c:v>
                </c:pt>
                <c:pt idx="9">
                  <c:v>5944.82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3664648"/>
        <c:axId val="243661904"/>
      </c:barChart>
      <c:catAx>
        <c:axId val="243664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3661904"/>
        <c:crosses val="autoZero"/>
        <c:auto val="1"/>
        <c:lblAlgn val="ctr"/>
        <c:lblOffset val="100"/>
        <c:noMultiLvlLbl val="0"/>
      </c:catAx>
      <c:valAx>
        <c:axId val="243661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664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1"/>
            </a:pPr>
            <a:r>
              <a:rPr lang="ru-RU" sz="1400" b="0" i="1" dirty="0"/>
              <a:t>Наличие </a:t>
            </a:r>
            <a:r>
              <a:rPr lang="ru-RU" sz="1600" b="0" i="1" dirty="0"/>
              <a:t>лицевого</a:t>
            </a:r>
            <a:r>
              <a:rPr lang="ru-RU" sz="1400" b="0" i="1" dirty="0"/>
              <a:t> счета/вклада/банковской карты</a:t>
            </a:r>
            <a:endParaRPr lang="en-US" sz="1400" b="0" i="1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1852738584601712"/>
          <c:y val="0.17390012220864348"/>
          <c:w val="0.54267136984779474"/>
          <c:h val="0.787298633485168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Лист1!$B$86</c:f>
              <c:strCache>
                <c:ptCount val="1"/>
                <c:pt idx="0">
                  <c:v>AQH Share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Лист1!$A$87:$A$96</c:f>
              <c:strCache>
                <c:ptCount val="10"/>
                <c:pt idx="0">
                  <c:v>Милицейская Волна</c:v>
                </c:pt>
                <c:pt idx="1">
                  <c:v>Маяк</c:v>
                </c:pt>
                <c:pt idx="2">
                  <c:v>Ретро FM</c:v>
                </c:pt>
                <c:pt idx="3">
                  <c:v>Радио России</c:v>
                </c:pt>
                <c:pt idx="4">
                  <c:v>Дорожное Радио</c:v>
                </c:pt>
                <c:pt idx="5">
                  <c:v>Радио Дача</c:v>
                </c:pt>
                <c:pt idx="6">
                  <c:v>Русское Радио</c:v>
                </c:pt>
                <c:pt idx="7">
                  <c:v>Авторадио</c:v>
                </c:pt>
                <c:pt idx="8">
                  <c:v>Радио Шансон</c:v>
                </c:pt>
                <c:pt idx="9">
                  <c:v>Эхо Москвы</c:v>
                </c:pt>
              </c:strCache>
            </c:strRef>
          </c:cat>
          <c:val>
            <c:numRef>
              <c:f>Лист1!$B$87:$B$96</c:f>
              <c:numCache>
                <c:formatCode>General</c:formatCode>
                <c:ptCount val="10"/>
                <c:pt idx="0">
                  <c:v>2.81</c:v>
                </c:pt>
                <c:pt idx="1">
                  <c:v>3.22</c:v>
                </c:pt>
                <c:pt idx="2">
                  <c:v>3.76</c:v>
                </c:pt>
                <c:pt idx="3">
                  <c:v>3.79</c:v>
                </c:pt>
                <c:pt idx="4">
                  <c:v>3.88</c:v>
                </c:pt>
                <c:pt idx="5">
                  <c:v>4.25</c:v>
                </c:pt>
                <c:pt idx="6">
                  <c:v>4.53</c:v>
                </c:pt>
                <c:pt idx="7">
                  <c:v>5.03</c:v>
                </c:pt>
                <c:pt idx="8">
                  <c:v>6.01</c:v>
                </c:pt>
                <c:pt idx="9">
                  <c:v>10.220000000000001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5354632"/>
        <c:axId val="375355416"/>
      </c:barChart>
      <c:catAx>
        <c:axId val="3753546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5355416"/>
        <c:crosses val="autoZero"/>
        <c:auto val="1"/>
        <c:lblAlgn val="ctr"/>
        <c:lblOffset val="100"/>
        <c:noMultiLvlLbl val="0"/>
      </c:catAx>
      <c:valAx>
        <c:axId val="375355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5354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1"/>
            </a:pPr>
            <a:r>
              <a:rPr lang="ru-RU" sz="1400" b="0" i="1"/>
              <a:t>Наличие личного счета/ вклада, банковской карты,</a:t>
            </a:r>
            <a:r>
              <a:rPr lang="ru-RU" sz="1400" b="0" i="1" baseline="0"/>
              <a:t> среди слушателей "Радио Шансон"</a:t>
            </a:r>
            <a:endParaRPr lang="ru-RU" sz="1400" b="0" i="1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1775328083989501"/>
          <c:y val="0.25917213473315837"/>
          <c:w val="0.4200489938757655"/>
          <c:h val="0.7000816564596091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2597703412073491"/>
                  <c:y val="-0.229398148148148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34984689413824"/>
                  <c:y val="0.177132910469524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ЦА!$B$138:$B$139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ЦА!$C$138:$C$139</c:f>
              <c:numCache>
                <c:formatCode>General</c:formatCode>
                <c:ptCount val="2"/>
                <c:pt idx="0">
                  <c:v>70.5</c:v>
                </c:pt>
                <c:pt idx="1">
                  <c:v>26.2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971304853618"/>
          <c:y val="5.0925925925925923E-2"/>
          <c:w val="0.4332318662616601"/>
          <c:h val="0.898148148148148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'Эксклюзив Р'!$B$10</c:f>
              <c:strCache>
                <c:ptCount val="1"/>
                <c:pt idx="0">
                  <c:v>Excl. Reach Dly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3197694258169229"/>
                  <c:y val="-6.6554449924851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304,62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811540502735242"/>
                  <c:y val="-9.98316748872766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395,63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34615611415026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420,41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4732309869584256"/>
                  <c:y val="-6.6554449924851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461,51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5653079236433273"/>
                  <c:y val="-6.6554449924851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519,86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7801541092414311"/>
                  <c:y val="-2.6202539340492568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524,41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841538733698032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709,82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0870772315244365"/>
                  <c:y val="-9.98316748872766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713,04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5167696027206438"/>
                  <c:y val="-6.6554449924851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1092,59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9100661105443393"/>
                  <c:y val="-9.98316748872766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1362,9 </a:t>
                    </a:r>
                    <a:r>
                      <a:rPr lang="ru-RU" dirty="0" err="1" smtClean="0"/>
                      <a:t>т.ч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'Эксклюзив Р'!$A$11:$A$20</c:f>
              <c:strCache>
                <c:ptCount val="10"/>
                <c:pt idx="0">
                  <c:v>Европа Плюс</c:v>
                </c:pt>
                <c:pt idx="1">
                  <c:v>Маяк</c:v>
                </c:pt>
                <c:pt idx="2">
                  <c:v>Радио Дача</c:v>
                </c:pt>
                <c:pt idx="3">
                  <c:v>Русское Радио</c:v>
                </c:pt>
                <c:pt idx="4">
                  <c:v>Ретро FM</c:v>
                </c:pt>
                <c:pt idx="5">
                  <c:v>Эхо Москвы</c:v>
                </c:pt>
                <c:pt idx="6">
                  <c:v>Авторадио</c:v>
                </c:pt>
                <c:pt idx="7">
                  <c:v>Радио Шансон</c:v>
                </c:pt>
                <c:pt idx="8">
                  <c:v>Дорожное Радио</c:v>
                </c:pt>
                <c:pt idx="9">
                  <c:v>Радио России</c:v>
                </c:pt>
              </c:strCache>
            </c:strRef>
          </c:cat>
          <c:val>
            <c:numRef>
              <c:f>'Эксклюзив Р'!$B$11:$B$20</c:f>
              <c:numCache>
                <c:formatCode>General</c:formatCode>
                <c:ptCount val="10"/>
                <c:pt idx="0">
                  <c:v>304.62</c:v>
                </c:pt>
                <c:pt idx="1">
                  <c:v>395.63</c:v>
                </c:pt>
                <c:pt idx="2">
                  <c:v>420.41</c:v>
                </c:pt>
                <c:pt idx="3">
                  <c:v>461.51</c:v>
                </c:pt>
                <c:pt idx="4">
                  <c:v>519.86</c:v>
                </c:pt>
                <c:pt idx="5">
                  <c:v>524.41</c:v>
                </c:pt>
                <c:pt idx="6">
                  <c:v>709.82</c:v>
                </c:pt>
                <c:pt idx="7">
                  <c:v>713.04</c:v>
                </c:pt>
                <c:pt idx="8">
                  <c:v>1092.5899999999999</c:v>
                </c:pt>
                <c:pt idx="9">
                  <c:v>1362.9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3665824"/>
        <c:axId val="243666216"/>
      </c:barChart>
      <c:catAx>
        <c:axId val="2436658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3666216"/>
        <c:crosses val="autoZero"/>
        <c:auto val="1"/>
        <c:lblAlgn val="ctr"/>
        <c:lblOffset val="100"/>
        <c:noMultiLvlLbl val="0"/>
      </c:catAx>
      <c:valAx>
        <c:axId val="243666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66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27134411965923E-2"/>
          <c:y val="9.6742263643504536E-2"/>
          <c:w val="0.94894573117606817"/>
          <c:h val="0.66862974150234145"/>
        </c:manualLayout>
      </c:layout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4.6412971658119856E-3"/>
                  <c:y val="-0.39265977596481255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54,2%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3812783331832237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50,2%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206485829059928E-3"/>
                  <c:y val="-0.25039174119495289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28,1%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619457487179789E-3"/>
                  <c:y val="-0.19917524867780345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206485829059928E-3"/>
                  <c:y val="-0.12519587059747644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'Радио Р'!$B$41:$B$45</c:f>
              <c:strCache>
                <c:ptCount val="5"/>
                <c:pt idx="0">
                  <c:v>Дома</c:v>
                </c:pt>
                <c:pt idx="1">
                  <c:v>В автомобиле</c:v>
                </c:pt>
                <c:pt idx="2">
                  <c:v>На работе</c:v>
                </c:pt>
                <c:pt idx="3">
                  <c:v>В других местах</c:v>
                </c:pt>
                <c:pt idx="4">
                  <c:v>У друзей, знакомых</c:v>
                </c:pt>
              </c:strCache>
            </c:strRef>
          </c:cat>
          <c:val>
            <c:numRef>
              <c:f>'Радио Р'!$C$41:$C$45</c:f>
              <c:numCache>
                <c:formatCode>General</c:formatCode>
                <c:ptCount val="5"/>
                <c:pt idx="0">
                  <c:v>54.2</c:v>
                </c:pt>
                <c:pt idx="1">
                  <c:v>50.2</c:v>
                </c:pt>
                <c:pt idx="2">
                  <c:v>28.1</c:v>
                </c:pt>
                <c:pt idx="3">
                  <c:v>21</c:v>
                </c:pt>
                <c:pt idx="4">
                  <c:v>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3659160"/>
        <c:axId val="243659552"/>
      </c:barChart>
      <c:catAx>
        <c:axId val="243659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3659552"/>
        <c:crosses val="autoZero"/>
        <c:auto val="1"/>
        <c:lblAlgn val="ctr"/>
        <c:lblOffset val="100"/>
        <c:noMultiLvlLbl val="0"/>
      </c:catAx>
      <c:valAx>
        <c:axId val="243659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3659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8255747198934"/>
          <c:y val="3.6754187311279052E-2"/>
          <c:w val="0.83833687655332312"/>
          <c:h val="0.77751728725622671"/>
        </c:manualLayout>
      </c:layout>
      <c:lineChart>
        <c:grouping val="standard"/>
        <c:varyColors val="0"/>
        <c:ser>
          <c:idx val="0"/>
          <c:order val="0"/>
          <c:tx>
            <c:strRef>
              <c:f>Данные!$B$12:$B$13</c:f>
              <c:strCache>
                <c:ptCount val="1"/>
                <c:pt idx="0">
                  <c:v>Пн-Пт AQH</c:v>
                </c:pt>
              </c:strCache>
            </c:strRef>
          </c:tx>
          <c:cat>
            <c:strRef>
              <c:f>Данные!$A$14:$A$31</c:f>
              <c:strCache>
                <c:ptCount val="18"/>
                <c:pt idx="0">
                  <c:v>06:00-07:00</c:v>
                </c:pt>
                <c:pt idx="1">
                  <c:v>07:00-08:00</c:v>
                </c:pt>
                <c:pt idx="2">
                  <c:v>08:00-09:00</c:v>
                </c:pt>
                <c:pt idx="3">
                  <c:v>09:00-10:00</c:v>
                </c:pt>
                <c:pt idx="4">
                  <c:v>10:00-11:00</c:v>
                </c:pt>
                <c:pt idx="5">
                  <c:v>11:00-12:00</c:v>
                </c:pt>
                <c:pt idx="6">
                  <c:v>12:00-13:00</c:v>
                </c:pt>
                <c:pt idx="7">
                  <c:v>13:00-14:00</c:v>
                </c:pt>
                <c:pt idx="8">
                  <c:v>14:00-15:00</c:v>
                </c:pt>
                <c:pt idx="9">
                  <c:v>15:00-16:00</c:v>
                </c:pt>
                <c:pt idx="10">
                  <c:v>16:00-17:00</c:v>
                </c:pt>
                <c:pt idx="11">
                  <c:v>17:00-18:00</c:v>
                </c:pt>
                <c:pt idx="12">
                  <c:v>18:00-19:00</c:v>
                </c:pt>
                <c:pt idx="13">
                  <c:v>19:00-20:00</c:v>
                </c:pt>
                <c:pt idx="14">
                  <c:v>20:00-21:00</c:v>
                </c:pt>
                <c:pt idx="15">
                  <c:v>21:00-22:00</c:v>
                </c:pt>
                <c:pt idx="16">
                  <c:v>22:00-23:00</c:v>
                </c:pt>
                <c:pt idx="17">
                  <c:v>23:00-00:00</c:v>
                </c:pt>
              </c:strCache>
            </c:strRef>
          </c:cat>
          <c:val>
            <c:numRef>
              <c:f>Данные!$B$14:$B$31</c:f>
              <c:numCache>
                <c:formatCode>General</c:formatCode>
                <c:ptCount val="18"/>
                <c:pt idx="0">
                  <c:v>402.92</c:v>
                </c:pt>
                <c:pt idx="1">
                  <c:v>518.80999999999995</c:v>
                </c:pt>
                <c:pt idx="2">
                  <c:v>601.15</c:v>
                </c:pt>
                <c:pt idx="3">
                  <c:v>619.62</c:v>
                </c:pt>
                <c:pt idx="4">
                  <c:v>692.44</c:v>
                </c:pt>
                <c:pt idx="5">
                  <c:v>679.22</c:v>
                </c:pt>
                <c:pt idx="6">
                  <c:v>645.97</c:v>
                </c:pt>
                <c:pt idx="7">
                  <c:v>605.13</c:v>
                </c:pt>
                <c:pt idx="8">
                  <c:v>587.46</c:v>
                </c:pt>
                <c:pt idx="9">
                  <c:v>548.78</c:v>
                </c:pt>
                <c:pt idx="10">
                  <c:v>517.51</c:v>
                </c:pt>
                <c:pt idx="11">
                  <c:v>460.38</c:v>
                </c:pt>
                <c:pt idx="12">
                  <c:v>404.67</c:v>
                </c:pt>
                <c:pt idx="13">
                  <c:v>329.7</c:v>
                </c:pt>
                <c:pt idx="14">
                  <c:v>275.85000000000002</c:v>
                </c:pt>
                <c:pt idx="15">
                  <c:v>210.95</c:v>
                </c:pt>
                <c:pt idx="16">
                  <c:v>165.84</c:v>
                </c:pt>
                <c:pt idx="17">
                  <c:v>116.65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Данные!$C$12:$C$13</c:f>
              <c:strCache>
                <c:ptCount val="1"/>
                <c:pt idx="0">
                  <c:v>Сб-Вс AQH</c:v>
                </c:pt>
              </c:strCache>
            </c:strRef>
          </c:tx>
          <c:cat>
            <c:strRef>
              <c:f>Данные!$A$14:$A$31</c:f>
              <c:strCache>
                <c:ptCount val="18"/>
                <c:pt idx="0">
                  <c:v>06:00-07:00</c:v>
                </c:pt>
                <c:pt idx="1">
                  <c:v>07:00-08:00</c:v>
                </c:pt>
                <c:pt idx="2">
                  <c:v>08:00-09:00</c:v>
                </c:pt>
                <c:pt idx="3">
                  <c:v>09:00-10:00</c:v>
                </c:pt>
                <c:pt idx="4">
                  <c:v>10:00-11:00</c:v>
                </c:pt>
                <c:pt idx="5">
                  <c:v>11:00-12:00</c:v>
                </c:pt>
                <c:pt idx="6">
                  <c:v>12:00-13:00</c:v>
                </c:pt>
                <c:pt idx="7">
                  <c:v>13:00-14:00</c:v>
                </c:pt>
                <c:pt idx="8">
                  <c:v>14:00-15:00</c:v>
                </c:pt>
                <c:pt idx="9">
                  <c:v>15:00-16:00</c:v>
                </c:pt>
                <c:pt idx="10">
                  <c:v>16:00-17:00</c:v>
                </c:pt>
                <c:pt idx="11">
                  <c:v>17:00-18:00</c:v>
                </c:pt>
                <c:pt idx="12">
                  <c:v>18:00-19:00</c:v>
                </c:pt>
                <c:pt idx="13">
                  <c:v>19:00-20:00</c:v>
                </c:pt>
                <c:pt idx="14">
                  <c:v>20:00-21:00</c:v>
                </c:pt>
                <c:pt idx="15">
                  <c:v>21:00-22:00</c:v>
                </c:pt>
                <c:pt idx="16">
                  <c:v>22:00-23:00</c:v>
                </c:pt>
                <c:pt idx="17">
                  <c:v>23:00-00:00</c:v>
                </c:pt>
              </c:strCache>
            </c:strRef>
          </c:cat>
          <c:val>
            <c:numRef>
              <c:f>Данные!$C$14:$C$31</c:f>
              <c:numCache>
                <c:formatCode>General</c:formatCode>
                <c:ptCount val="18"/>
                <c:pt idx="0">
                  <c:v>407.96</c:v>
                </c:pt>
                <c:pt idx="1">
                  <c:v>470.24</c:v>
                </c:pt>
                <c:pt idx="2">
                  <c:v>595.32000000000005</c:v>
                </c:pt>
                <c:pt idx="3">
                  <c:v>579.41999999999996</c:v>
                </c:pt>
                <c:pt idx="4">
                  <c:v>685.88</c:v>
                </c:pt>
                <c:pt idx="5">
                  <c:v>639.32000000000005</c:v>
                </c:pt>
                <c:pt idx="6">
                  <c:v>639.96</c:v>
                </c:pt>
                <c:pt idx="7">
                  <c:v>582.25</c:v>
                </c:pt>
                <c:pt idx="8">
                  <c:v>622.82000000000005</c:v>
                </c:pt>
                <c:pt idx="9">
                  <c:v>506.52</c:v>
                </c:pt>
                <c:pt idx="10">
                  <c:v>477.01</c:v>
                </c:pt>
                <c:pt idx="11">
                  <c:v>449.98</c:v>
                </c:pt>
                <c:pt idx="12">
                  <c:v>420.43</c:v>
                </c:pt>
                <c:pt idx="13">
                  <c:v>419.91</c:v>
                </c:pt>
                <c:pt idx="14">
                  <c:v>276.91000000000003</c:v>
                </c:pt>
                <c:pt idx="15">
                  <c:v>273.07</c:v>
                </c:pt>
                <c:pt idx="16">
                  <c:v>146.96</c:v>
                </c:pt>
                <c:pt idx="17">
                  <c:v>126.42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168816"/>
        <c:axId val="243168424"/>
      </c:lineChart>
      <c:catAx>
        <c:axId val="2431688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43168424"/>
        <c:crosses val="autoZero"/>
        <c:auto val="1"/>
        <c:lblAlgn val="ctr"/>
        <c:lblOffset val="100"/>
        <c:noMultiLvlLbl val="0"/>
      </c:catAx>
      <c:valAx>
        <c:axId val="243168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43168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6653569882106"/>
          <c:y val="0.17199229893398726"/>
          <c:w val="0.12376603008845093"/>
          <c:h val="0.11972467594214503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30067314884272E-2"/>
          <c:y val="1.3195994635859383E-2"/>
          <c:w val="0.96709050112191453"/>
          <c:h val="0.95770343816366965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age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6"/>
            <c:invertIfNegative val="0"/>
            <c:bubble3D val="1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5.55744903546133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700" dirty="0" smtClean="0"/>
                      <a:t>Европа</a:t>
                    </a:r>
                  </a:p>
                  <a:p>
                    <a:r>
                      <a:rPr lang="ru-RU" sz="700" dirty="0" smtClean="0"/>
                      <a:t>Плюс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Дорожное</a:t>
                    </a:r>
                  </a:p>
                  <a:p>
                    <a:r>
                      <a:rPr lang="ru-RU" sz="700" smtClean="0"/>
                      <a:t>Радио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326373724172276"/>
                  <c:y val="1.7784362504122263E-2"/>
                </c:manualLayout>
              </c:layout>
              <c:tx>
                <c:rich>
                  <a:bodyPr/>
                  <a:lstStyle/>
                  <a:p>
                    <a:r>
                      <a:rPr lang="ru-RU" sz="700" dirty="0" err="1" smtClean="0"/>
                      <a:t>Авторадио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Русское</a:t>
                    </a:r>
                  </a:p>
                  <a:p>
                    <a:r>
                      <a:rPr lang="ru-RU" sz="700" smtClean="0"/>
                      <a:t>Радио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06351244675962E-2"/>
                  <c:y val="2.6676543756183391E-2"/>
                </c:manualLayout>
              </c:layout>
              <c:tx>
                <c:rich>
                  <a:bodyPr/>
                  <a:lstStyle/>
                  <a:p>
                    <a:r>
                      <a:rPr lang="ru-RU" sz="700" smtClean="0"/>
                      <a:t>Ретро</a:t>
                    </a:r>
                    <a:r>
                      <a:rPr lang="ru-RU" sz="700" baseline="0" smtClean="0"/>
                      <a:t> </a:t>
                    </a:r>
                    <a:r>
                      <a:rPr lang="en-US" sz="700" baseline="0" smtClean="0"/>
                      <a:t>FM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ru-RU" sz="1000" b="1" smtClean="0"/>
                      <a:t>Радио</a:t>
                    </a:r>
                  </a:p>
                  <a:p>
                    <a:pPr>
                      <a:defRPr sz="1000" b="1"/>
                    </a:pPr>
                    <a:r>
                      <a:rPr lang="ru-RU" sz="1000" b="1" smtClean="0"/>
                      <a:t>Шансон</a:t>
                    </a:r>
                    <a:endParaRPr lang="ru-RU" sz="1000" b="1" dirty="0"/>
                  </a:p>
                </c:rich>
              </c:tx>
              <c:spPr/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Юмор </a:t>
                    </a:r>
                    <a:r>
                      <a:rPr lang="en-US" sz="7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Радио</a:t>
                    </a:r>
                  </a:p>
                  <a:p>
                    <a:r>
                      <a:rPr lang="ru-RU" sz="700" smtClean="0"/>
                      <a:t>России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Радио</a:t>
                    </a:r>
                  </a:p>
                  <a:p>
                    <a:r>
                      <a:rPr lang="ru-RU" sz="700" smtClean="0"/>
                      <a:t>Дача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Маяк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700" smtClean="0"/>
                      <a:t>DFM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sz="700" smtClean="0"/>
                      <a:t>Love Radio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Радио</a:t>
                    </a:r>
                  </a:p>
                  <a:p>
                    <a:r>
                      <a:rPr lang="en-US" sz="700" smtClean="0"/>
                      <a:t>ENERGY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Эхо</a:t>
                    </a:r>
                  </a:p>
                  <a:p>
                    <a:r>
                      <a:rPr lang="ru-RU" sz="700" smtClean="0"/>
                      <a:t>Москвы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en-US" sz="700" smtClean="0"/>
                      <a:t>Hit 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Милицейская</a:t>
                    </a:r>
                  </a:p>
                  <a:p>
                    <a:r>
                      <a:rPr lang="ru-RU" sz="700" smtClean="0"/>
                      <a:t>Волна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5.547635087318098E-2"/>
                  <c:y val="-2.3339058404359922E-7"/>
                </c:manualLayout>
              </c:layout>
              <c:tx>
                <c:rich>
                  <a:bodyPr/>
                  <a:lstStyle/>
                  <a:p>
                    <a:r>
                      <a:rPr lang="ru-RU" sz="700" dirty="0" smtClean="0"/>
                      <a:t>Радио</a:t>
                    </a:r>
                  </a:p>
                  <a:p>
                    <a:r>
                      <a:rPr lang="ru-RU" sz="700" dirty="0" smtClean="0"/>
                      <a:t>Рекорд</a:t>
                    </a:r>
                    <a:endParaRPr lang="ru-RU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Наше</a:t>
                    </a:r>
                  </a:p>
                  <a:p>
                    <a:r>
                      <a:rPr lang="ru-RU" sz="700" smtClean="0"/>
                      <a:t>Радио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Вести</a:t>
                    </a:r>
                  </a:p>
                  <a:p>
                    <a:r>
                      <a:rPr lang="en-US" sz="7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Радио 7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en-US" sz="700" smtClean="0"/>
                      <a:t>Maximum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Серебряный</a:t>
                    </a:r>
                  </a:p>
                  <a:p>
                    <a:r>
                      <a:rPr lang="ru-RU" sz="700" smtClean="0"/>
                      <a:t>Дождь</a:t>
                    </a:r>
                    <a:endParaRPr lang="ru-RU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en-US" sz="700" smtClean="0"/>
                      <a:t>Business 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Радио</a:t>
                    </a:r>
                  </a:p>
                  <a:p>
                    <a:r>
                      <a:rPr lang="en-US" sz="700" smtClean="0"/>
                      <a:t>Romantika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ru-RU" sz="700" smtClean="0"/>
                      <a:t>Ю</a:t>
                    </a:r>
                    <a:r>
                      <a:rPr lang="en-US" sz="700" smtClean="0"/>
                      <a:t>FM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Лист1!$A$2:$A$54</c:f>
              <c:numCache>
                <c:formatCode>0.0000</c:formatCode>
                <c:ptCount val="53"/>
                <c:pt idx="0">
                  <c:v>0.51340449803918387</c:v>
                </c:pt>
                <c:pt idx="1">
                  <c:v>0.50146622408119224</c:v>
                </c:pt>
                <c:pt idx="2">
                  <c:v>0.52397977672715945</c:v>
                </c:pt>
                <c:pt idx="3">
                  <c:v>0.4557475149850147</c:v>
                </c:pt>
                <c:pt idx="4">
                  <c:v>0.55751691376146495</c:v>
                </c:pt>
                <c:pt idx="5">
                  <c:v>0.46235463020973344</c:v>
                </c:pt>
                <c:pt idx="6">
                  <c:v>0.46079836064879059</c:v>
                </c:pt>
                <c:pt idx="7">
                  <c:v>0.4188714109549696</c:v>
                </c:pt>
                <c:pt idx="8">
                  <c:v>0.58483468017784157</c:v>
                </c:pt>
                <c:pt idx="9">
                  <c:v>0.54668654780756731</c:v>
                </c:pt>
                <c:pt idx="10">
                  <c:v>0.46998031618938119</c:v>
                </c:pt>
                <c:pt idx="11">
                  <c:v>0.40781030409549751</c:v>
                </c:pt>
                <c:pt idx="12">
                  <c:v>0.55860246764271615</c:v>
                </c:pt>
                <c:pt idx="13">
                  <c:v>0.45368000528462005</c:v>
                </c:pt>
                <c:pt idx="14">
                  <c:v>0.44584389938643593</c:v>
                </c:pt>
                <c:pt idx="15">
                  <c:v>0.4924968868941465</c:v>
                </c:pt>
                <c:pt idx="16">
                  <c:v>0.50938597420731335</c:v>
                </c:pt>
                <c:pt idx="17">
                  <c:v>0.36335653887801139</c:v>
                </c:pt>
                <c:pt idx="18">
                  <c:v>0.3809276612769919</c:v>
                </c:pt>
                <c:pt idx="19">
                  <c:v>0.43841520945350726</c:v>
                </c:pt>
                <c:pt idx="20">
                  <c:v>0.50354532526705098</c:v>
                </c:pt>
                <c:pt idx="21">
                  <c:v>0.38492738796372516</c:v>
                </c:pt>
                <c:pt idx="22">
                  <c:v>0.4291859461873288</c:v>
                </c:pt>
                <c:pt idx="23">
                  <c:v>0.35280173774365647</c:v>
                </c:pt>
                <c:pt idx="24">
                  <c:v>0.63270900702039878</c:v>
                </c:pt>
                <c:pt idx="25">
                  <c:v>0.41513142764676075</c:v>
                </c:pt>
              </c:numCache>
            </c:numRef>
          </c:xVal>
          <c:yVal>
            <c:numRef>
              <c:f>Лист1!$B$2:$B$54</c:f>
              <c:numCache>
                <c:formatCode>0.0000</c:formatCode>
                <c:ptCount val="53"/>
                <c:pt idx="0">
                  <c:v>40.832433358727997</c:v>
                </c:pt>
                <c:pt idx="1">
                  <c:v>31.993541583473792</c:v>
                </c:pt>
                <c:pt idx="2">
                  <c:v>41.562546674085162</c:v>
                </c:pt>
                <c:pt idx="3">
                  <c:v>40.288593507751479</c:v>
                </c:pt>
                <c:pt idx="4">
                  <c:v>36.463285455492098</c:v>
                </c:pt>
                <c:pt idx="5">
                  <c:v>40.35848588704382</c:v>
                </c:pt>
                <c:pt idx="6">
                  <c:v>43.377694208395724</c:v>
                </c:pt>
                <c:pt idx="7">
                  <c:v>36.278758371039721</c:v>
                </c:pt>
                <c:pt idx="8">
                  <c:v>56.637450524999657</c:v>
                </c:pt>
                <c:pt idx="9">
                  <c:v>41.59892718606838</c:v>
                </c:pt>
                <c:pt idx="10">
                  <c:v>47.493563737296228</c:v>
                </c:pt>
                <c:pt idx="11">
                  <c:v>27.787074470548497</c:v>
                </c:pt>
                <c:pt idx="12">
                  <c:v>29.292568666633525</c:v>
                </c:pt>
                <c:pt idx="13">
                  <c:v>26.750573380461617</c:v>
                </c:pt>
                <c:pt idx="14">
                  <c:v>52.51043546785025</c:v>
                </c:pt>
                <c:pt idx="15">
                  <c:v>32.288130768947582</c:v>
                </c:pt>
                <c:pt idx="16">
                  <c:v>43.853238194687947</c:v>
                </c:pt>
                <c:pt idx="17">
                  <c:v>25.031543841674374</c:v>
                </c:pt>
                <c:pt idx="18">
                  <c:v>33.727021026426776</c:v>
                </c:pt>
                <c:pt idx="19">
                  <c:v>44.790255498609994</c:v>
                </c:pt>
                <c:pt idx="20">
                  <c:v>39.458955263196408</c:v>
                </c:pt>
                <c:pt idx="21">
                  <c:v>30.662670193534641</c:v>
                </c:pt>
                <c:pt idx="22">
                  <c:v>41.84473286778303</c:v>
                </c:pt>
                <c:pt idx="23">
                  <c:v>43.806041185349812</c:v>
                </c:pt>
                <c:pt idx="24">
                  <c:v>33.648288196798177</c:v>
                </c:pt>
                <c:pt idx="25">
                  <c:v>30.073654631545171</c:v>
                </c:pt>
              </c:numCache>
            </c:numRef>
          </c:yVal>
          <c:bubbleSize>
            <c:numRef>
              <c:f>Лист1!$C$2:$C$54</c:f>
              <c:numCache>
                <c:formatCode>0.0000</c:formatCode>
                <c:ptCount val="53"/>
                <c:pt idx="1">
                  <c:v>26.979690763082303</c:v>
                </c:pt>
                <c:pt idx="2">
                  <c:v>24.082319719856969</c:v>
                </c:pt>
                <c:pt idx="3">
                  <c:v>23.742742146778689</c:v>
                </c:pt>
                <c:pt idx="4">
                  <c:v>23.219752332610359</c:v>
                </c:pt>
                <c:pt idx="5">
                  <c:v>19.701826653630583</c:v>
                </c:pt>
                <c:pt idx="6">
                  <c:v>18.550565059482651</c:v>
                </c:pt>
                <c:pt idx="7">
                  <c:v>13.406457950457797</c:v>
                </c:pt>
                <c:pt idx="8">
                  <c:v>12.129201631143474</c:v>
                </c:pt>
                <c:pt idx="9">
                  <c:v>10.646253824759256</c:v>
                </c:pt>
                <c:pt idx="10">
                  <c:v>10.412847343340372</c:v>
                </c:pt>
                <c:pt idx="11">
                  <c:v>8.8304925568712065</c:v>
                </c:pt>
                <c:pt idx="12">
                  <c:v>8.2335505863822842</c:v>
                </c:pt>
                <c:pt idx="13">
                  <c:v>7.8385819076606005</c:v>
                </c:pt>
                <c:pt idx="14">
                  <c:v>7.4956883928205738</c:v>
                </c:pt>
                <c:pt idx="15">
                  <c:v>7.3715183223621068</c:v>
                </c:pt>
                <c:pt idx="16">
                  <c:v>6.9882413033438926</c:v>
                </c:pt>
                <c:pt idx="17">
                  <c:v>6.5518646353682612</c:v>
                </c:pt>
                <c:pt idx="18">
                  <c:v>6.3154222985075421</c:v>
                </c:pt>
                <c:pt idx="19">
                  <c:v>5.2865581438406046</c:v>
                </c:pt>
                <c:pt idx="20">
                  <c:v>5.0908714848706165</c:v>
                </c:pt>
                <c:pt idx="21">
                  <c:v>3.4845002140066859</c:v>
                </c:pt>
                <c:pt idx="22">
                  <c:v>3.4764722619986888</c:v>
                </c:pt>
                <c:pt idx="23">
                  <c:v>2.7868623479205068</c:v>
                </c:pt>
                <c:pt idx="24">
                  <c:v>1.9961342143749967</c:v>
                </c:pt>
                <c:pt idx="25">
                  <c:v>1.1153285699676834</c:v>
                </c:pt>
              </c:numCache>
            </c:numRef>
          </c:bubbleSize>
          <c:bubble3D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bubbleScale val="100"/>
        <c:showNegBubbles val="0"/>
        <c:axId val="243167248"/>
        <c:axId val="243167640"/>
      </c:bubbleChart>
      <c:valAx>
        <c:axId val="243167248"/>
        <c:scaling>
          <c:orientation val="minMax"/>
          <c:max val="0.65000000000000024"/>
          <c:min val="0.33000000000000013"/>
        </c:scaling>
        <c:delete val="0"/>
        <c:axPos val="b"/>
        <c:numFmt formatCode="0.0000" sourceLinked="1"/>
        <c:majorTickMark val="none"/>
        <c:minorTickMark val="none"/>
        <c:tickLblPos val="none"/>
        <c:spPr>
          <a:ln w="3175">
            <a:solidFill>
              <a:schemeClr val="accent1"/>
            </a:solidFill>
          </a:ln>
        </c:spPr>
        <c:crossAx val="243167640"/>
        <c:crossesAt val="40.68"/>
        <c:crossBetween val="midCat"/>
      </c:valAx>
      <c:valAx>
        <c:axId val="243167640"/>
        <c:scaling>
          <c:orientation val="minMax"/>
          <c:max val="60.5"/>
          <c:min val="22.5"/>
        </c:scaling>
        <c:delete val="0"/>
        <c:axPos val="l"/>
        <c:numFmt formatCode="0.0000" sourceLinked="1"/>
        <c:majorTickMark val="none"/>
        <c:minorTickMark val="none"/>
        <c:tickLblPos val="none"/>
        <c:spPr>
          <a:ln w="3175">
            <a:solidFill>
              <a:schemeClr val="accent1"/>
            </a:solidFill>
          </a:ln>
        </c:spPr>
        <c:crossAx val="243167248"/>
        <c:crossesAt val="0.52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514216363029333E-2"/>
          <c:y val="0.13857587252210071"/>
          <c:w val="0.93697156727394137"/>
          <c:h val="0.656857075404320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3,6%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/>
                      <a:t>4,1%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/>
                      <a:t>7,7%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/>
                      <a:t>16,8%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19,1%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20,2%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/>
                      <a:t>19,1%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9,5%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ауд!$B$17:$B$24</c:f>
              <c:strCache>
                <c:ptCount val="8"/>
                <c:pt idx="0">
                  <c:v>12-15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65+ </c:v>
                </c:pt>
              </c:strCache>
            </c:strRef>
          </c:cat>
          <c:val>
            <c:numRef>
              <c:f>ауд!$C$17:$C$24</c:f>
              <c:numCache>
                <c:formatCode>General</c:formatCode>
                <c:ptCount val="8"/>
                <c:pt idx="0">
                  <c:v>3.6</c:v>
                </c:pt>
                <c:pt idx="1">
                  <c:v>4.0999999999999996</c:v>
                </c:pt>
                <c:pt idx="2">
                  <c:v>7.7</c:v>
                </c:pt>
                <c:pt idx="3">
                  <c:v>16.8</c:v>
                </c:pt>
                <c:pt idx="4">
                  <c:v>19.100000000000001</c:v>
                </c:pt>
                <c:pt idx="5">
                  <c:v>20.2</c:v>
                </c:pt>
                <c:pt idx="6">
                  <c:v>19.100000000000001</c:v>
                </c:pt>
                <c:pt idx="7">
                  <c:v>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0517960"/>
        <c:axId val="370523448"/>
      </c:barChart>
      <c:catAx>
        <c:axId val="370517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0523448"/>
        <c:crosses val="autoZero"/>
        <c:auto val="1"/>
        <c:lblAlgn val="ctr"/>
        <c:lblOffset val="100"/>
        <c:noMultiLvlLbl val="0"/>
      </c:catAx>
      <c:valAx>
        <c:axId val="370523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0517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101133571679652"/>
          <c:y val="9.4543661815353855E-2"/>
          <c:w val="0.42420036207270229"/>
          <c:h val="0.814931589601195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ауд!$J$24</c:f>
              <c:strCache>
                <c:ptCount val="1"/>
                <c:pt idx="0">
                  <c:v>л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325111949501102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6,6%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6141701632416768E-2"/>
                  <c:y val="-4.444444444444444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19,2%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987353760423485"/>
                  <c:y val="-2.962962962962963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dirty="0" smtClean="0"/>
                      <a:t>57,5%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ауд!$I$25:$I$27</c:f>
              <c:strCache>
                <c:ptCount val="3"/>
                <c:pt idx="0">
                  <c:v>Малообеспеченные</c:v>
                </c:pt>
                <c:pt idx="1">
                  <c:v>Средние</c:v>
                </c:pt>
                <c:pt idx="2">
                  <c:v>Высоко-/обеспеченные</c:v>
                </c:pt>
              </c:strCache>
            </c:strRef>
          </c:cat>
          <c:val>
            <c:numRef>
              <c:f>ауд!$J$25:$J$27</c:f>
              <c:numCache>
                <c:formatCode>General</c:formatCode>
                <c:ptCount val="3"/>
                <c:pt idx="0">
                  <c:v>6.6</c:v>
                </c:pt>
                <c:pt idx="1">
                  <c:v>19.2</c:v>
                </c:pt>
                <c:pt idx="2">
                  <c:v>57.5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0518352"/>
        <c:axId val="370522664"/>
      </c:barChart>
      <c:catAx>
        <c:axId val="370518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70522664"/>
        <c:crosses val="autoZero"/>
        <c:auto val="1"/>
        <c:lblAlgn val="ctr"/>
        <c:lblOffset val="100"/>
        <c:noMultiLvlLbl val="0"/>
      </c:catAx>
      <c:valAx>
        <c:axId val="370522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0518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787969914499433"/>
          <c:y val="4.6462709697012099E-2"/>
          <c:w val="0.4321286331739449"/>
          <c:h val="0.919678876493192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'Рейтинг ТОП 10'!$B$10</c:f>
              <c:strCache>
                <c:ptCount val="1"/>
                <c:pt idx="0">
                  <c:v>Reach Dly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8185192334309222"/>
                  <c:y val="-9.8033111004872837E-3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612,3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9992704100537556"/>
                  <c:y val="-9.8033111004872837E-3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687,35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989106734881722"/>
                  <c:y val="-1.3071081467316378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688,37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9651990871281216"/>
                  <c:y val="-1.6338851834145473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717,35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20237571368544408"/>
                  <c:y val="-1.3071081467316378E-2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752,84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2807335497793851"/>
                  <c:y val="-3.2677703668290946E-3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901,91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342162168201050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922,62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3428650696167216"/>
                  <c:y val="2.9954215662277946E-17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944,21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591473386880043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/>
                      <a:t>1005,66 </a:t>
                    </a:r>
                    <a:r>
                      <a:rPr lang="ru-RU" sz="1100" dirty="0" err="1" smtClean="0"/>
                      <a:t>тыс.чел</a:t>
                    </a:r>
                    <a:r>
                      <a:rPr lang="ru-RU" sz="1100" dirty="0" smtClean="0"/>
                      <a:t>.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.25849719366997709"/>
                  <c:y val="7.4885539155694866E-18"/>
                </c:manualLayout>
              </c:layout>
              <c:tx>
                <c:rich>
                  <a:bodyPr/>
                  <a:lstStyle/>
                  <a:p>
                    <a:r>
                      <a:rPr lang="ru-RU" sz="1100"/>
                      <a:t>1073 тыс.чел.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ТОП 10'!$A$11:$A$20</c:f>
              <c:strCache>
                <c:ptCount val="10"/>
                <c:pt idx="0">
                  <c:v>Милицейская Волна</c:v>
                </c:pt>
                <c:pt idx="1">
                  <c:v>Дорожное Радио</c:v>
                </c:pt>
                <c:pt idx="2">
                  <c:v>Юмор FM</c:v>
                </c:pt>
                <c:pt idx="3">
                  <c:v>Европа Плюс</c:v>
                </c:pt>
                <c:pt idx="4">
                  <c:v>Радио Дача</c:v>
                </c:pt>
                <c:pt idx="5">
                  <c:v>Ретро FM</c:v>
                </c:pt>
                <c:pt idx="6">
                  <c:v>Русское Радио</c:v>
                </c:pt>
                <c:pt idx="7">
                  <c:v>Эхо Москвы</c:v>
                </c:pt>
                <c:pt idx="8">
                  <c:v>Радио Шансон</c:v>
                </c:pt>
                <c:pt idx="9">
                  <c:v>Авторадио</c:v>
                </c:pt>
              </c:strCache>
            </c:strRef>
          </c:cat>
          <c:val>
            <c:numRef>
              <c:f>'Рейтинг ТОП 10'!$B$11:$B$20</c:f>
              <c:numCache>
                <c:formatCode>General</c:formatCode>
                <c:ptCount val="10"/>
                <c:pt idx="0">
                  <c:v>612.29999999999995</c:v>
                </c:pt>
                <c:pt idx="1">
                  <c:v>687.35</c:v>
                </c:pt>
                <c:pt idx="2">
                  <c:v>688.37</c:v>
                </c:pt>
                <c:pt idx="3">
                  <c:v>717.35</c:v>
                </c:pt>
                <c:pt idx="4">
                  <c:v>752.84</c:v>
                </c:pt>
                <c:pt idx="5">
                  <c:v>901.91</c:v>
                </c:pt>
                <c:pt idx="6">
                  <c:v>922.62</c:v>
                </c:pt>
                <c:pt idx="7">
                  <c:v>944.21</c:v>
                </c:pt>
                <c:pt idx="8">
                  <c:v>1005.66</c:v>
                </c:pt>
                <c:pt idx="9">
                  <c:v>1073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71438624"/>
        <c:axId val="371440976"/>
      </c:barChart>
      <c:catAx>
        <c:axId val="371438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71440976"/>
        <c:crosses val="autoZero"/>
        <c:auto val="1"/>
        <c:lblAlgn val="ctr"/>
        <c:lblOffset val="100"/>
        <c:noMultiLvlLbl val="0"/>
      </c:catAx>
      <c:valAx>
        <c:axId val="371440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7143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91D1E-DDB8-4CEB-A067-0710A4B3BB6C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04E429-54DC-47D8-BE75-64F46D9520CA}">
      <dgm:prSet phldrT="[Текст]"/>
      <dgm:spPr/>
      <dgm:t>
        <a:bodyPr/>
        <a:lstStyle/>
        <a:p>
          <a:r>
            <a:rPr lang="ru-RU"/>
            <a:t>Мужчины</a:t>
          </a:r>
        </a:p>
      </dgm:t>
    </dgm:pt>
    <dgm:pt modelId="{43AD3F21-9799-4272-B4F6-D1B14B9703A6}" type="parTrans" cxnId="{0DB782F1-FC9B-4332-8E49-99C6036CF843}">
      <dgm:prSet/>
      <dgm:spPr/>
      <dgm:t>
        <a:bodyPr/>
        <a:lstStyle/>
        <a:p>
          <a:endParaRPr lang="ru-RU"/>
        </a:p>
      </dgm:t>
    </dgm:pt>
    <dgm:pt modelId="{73EC47D1-ED04-4D28-A6F1-5023D6FECE93}" type="sibTrans" cxnId="{0DB782F1-FC9B-4332-8E49-99C6036CF843}">
      <dgm:prSet/>
      <dgm:spPr/>
      <dgm:t>
        <a:bodyPr/>
        <a:lstStyle/>
        <a:p>
          <a:endParaRPr lang="ru-RU"/>
        </a:p>
      </dgm:t>
    </dgm:pt>
    <dgm:pt modelId="{ED7B46B6-F042-4FFD-B0ED-91BFC91A07C2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54%</a:t>
          </a:r>
          <a:endParaRPr lang="ru-RU" dirty="0"/>
        </a:p>
      </dgm:t>
    </dgm:pt>
    <dgm:pt modelId="{3F62D5BD-762F-4F56-8A0F-C16D1136CA17}" type="parTrans" cxnId="{A10F2983-1939-49EA-9C6F-6E2A16FB9E55}">
      <dgm:prSet/>
      <dgm:spPr/>
      <dgm:t>
        <a:bodyPr/>
        <a:lstStyle/>
        <a:p>
          <a:endParaRPr lang="ru-RU"/>
        </a:p>
      </dgm:t>
    </dgm:pt>
    <dgm:pt modelId="{1B87D963-D24F-4396-ABB0-DAFF4131822B}" type="sibTrans" cxnId="{A10F2983-1939-49EA-9C6F-6E2A16FB9E55}">
      <dgm:prSet/>
      <dgm:spPr/>
      <dgm:t>
        <a:bodyPr/>
        <a:lstStyle/>
        <a:p>
          <a:endParaRPr lang="ru-RU"/>
        </a:p>
      </dgm:t>
    </dgm:pt>
    <dgm:pt modelId="{D719F0E4-6202-40B9-A39F-EBAE0E191C6F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/>
            <a:t>Женщины</a:t>
          </a:r>
        </a:p>
      </dgm:t>
    </dgm:pt>
    <dgm:pt modelId="{98F9ED16-FA35-4ECB-8E20-A16E45AB41E3}" type="parTrans" cxnId="{CE6C0EDC-EA22-4C1D-9269-700A83E67EFD}">
      <dgm:prSet/>
      <dgm:spPr/>
      <dgm:t>
        <a:bodyPr/>
        <a:lstStyle/>
        <a:p>
          <a:endParaRPr lang="ru-RU"/>
        </a:p>
      </dgm:t>
    </dgm:pt>
    <dgm:pt modelId="{61874033-715D-4A11-B9C4-3000A1F5D24E}" type="sibTrans" cxnId="{CE6C0EDC-EA22-4C1D-9269-700A83E67EFD}">
      <dgm:prSet/>
      <dgm:spPr/>
      <dgm:t>
        <a:bodyPr/>
        <a:lstStyle/>
        <a:p>
          <a:endParaRPr lang="ru-RU"/>
        </a:p>
      </dgm:t>
    </dgm:pt>
    <dgm:pt modelId="{19F0476F-8628-48FF-B223-B246BF77EA26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46%</a:t>
          </a:r>
        </a:p>
      </dgm:t>
    </dgm:pt>
    <dgm:pt modelId="{383D4D1A-7118-407B-89B2-92315C9B3595}" type="parTrans" cxnId="{BD383CBF-4073-40C2-8B7D-C894970A07CB}">
      <dgm:prSet/>
      <dgm:spPr/>
      <dgm:t>
        <a:bodyPr/>
        <a:lstStyle/>
        <a:p>
          <a:endParaRPr lang="ru-RU"/>
        </a:p>
      </dgm:t>
    </dgm:pt>
    <dgm:pt modelId="{37E9C75C-C90F-4FFB-B2AD-82F16EC90506}" type="sibTrans" cxnId="{BD383CBF-4073-40C2-8B7D-C894970A07CB}">
      <dgm:prSet/>
      <dgm:spPr/>
      <dgm:t>
        <a:bodyPr/>
        <a:lstStyle/>
        <a:p>
          <a:endParaRPr lang="ru-RU"/>
        </a:p>
      </dgm:t>
    </dgm:pt>
    <dgm:pt modelId="{C03732B9-FA3B-41EF-8839-72B78EF78D4B}" type="pres">
      <dgm:prSet presAssocID="{1E091D1E-DDB8-4CEB-A067-0710A4B3BB6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A5DCD4-897A-4FB8-B6CE-F84FC23C638C}" type="pres">
      <dgm:prSet presAssocID="{1E091D1E-DDB8-4CEB-A067-0710A4B3BB6C}" presName="dummyMaxCanvas" presStyleCnt="0"/>
      <dgm:spPr/>
    </dgm:pt>
    <dgm:pt modelId="{97A6F79C-7188-4148-BBAA-EC9DC59AC793}" type="pres">
      <dgm:prSet presAssocID="{1E091D1E-DDB8-4CEB-A067-0710A4B3BB6C}" presName="parentComposite" presStyleCnt="0"/>
      <dgm:spPr/>
    </dgm:pt>
    <dgm:pt modelId="{1EF8048D-E0E0-48C6-AE8B-C87456BACB90}" type="pres">
      <dgm:prSet presAssocID="{1E091D1E-DDB8-4CEB-A067-0710A4B3BB6C}" presName="parent1" presStyleLbl="alignAccFollowNode1" presStyleIdx="0" presStyleCnt="4" custScaleX="146644" custLinFactNeighborX="19290" custLinFactNeighborY="329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C30532-44DE-4725-BE10-DFAEF84746BF}" type="pres">
      <dgm:prSet presAssocID="{1E091D1E-DDB8-4CEB-A067-0710A4B3BB6C}" presName="parent2" presStyleLbl="alignAccFollowNode1" presStyleIdx="1" presStyleCnt="4" custScaleX="111189" custLinFactNeighborX="-13503" custLinFactNeighborY="32985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DAE7E0A-0877-44A0-82A4-E1E37F4CB12E}" type="pres">
      <dgm:prSet presAssocID="{1E091D1E-DDB8-4CEB-A067-0710A4B3BB6C}" presName="childrenComposite" presStyleCnt="0"/>
      <dgm:spPr/>
    </dgm:pt>
    <dgm:pt modelId="{5E647948-6CDE-4527-A6A9-287067B99579}" type="pres">
      <dgm:prSet presAssocID="{1E091D1E-DDB8-4CEB-A067-0710A4B3BB6C}" presName="dummyMaxCanvas_ChildArea" presStyleCnt="0"/>
      <dgm:spPr/>
    </dgm:pt>
    <dgm:pt modelId="{F2F43170-FE0F-4C7A-8BD2-0433F6E768BA}" type="pres">
      <dgm:prSet presAssocID="{1E091D1E-DDB8-4CEB-A067-0710A4B3BB6C}" presName="fulcrum" presStyleLbl="alignAccFollowNode1" presStyleIdx="2" presStyleCnt="4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62FB5205-8D0D-4EDA-97BF-B46036E8BBA8}" type="pres">
      <dgm:prSet presAssocID="{1E091D1E-DDB8-4CEB-A067-0710A4B3BB6C}" presName="balance_11" presStyleLbl="alignAccFollowNode1" presStyleIdx="3" presStyleCnt="4" custAng="238382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B44BFC82-21E8-4C4F-AB4D-28E6A7DE2D88}" type="pres">
      <dgm:prSet presAssocID="{1E091D1E-DDB8-4CEB-A067-0710A4B3BB6C}" presName="left_11_1" presStyleLbl="node1" presStyleIdx="0" presStyleCnt="2" custAng="253744" custScaleY="72052" custLinFactNeighborX="12538" custLinFactNeighborY="7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3CF93-5FB4-41E1-8DEF-20AC947F7AD0}" type="pres">
      <dgm:prSet presAssocID="{1E091D1E-DDB8-4CEB-A067-0710A4B3BB6C}" presName="right_11_1" presStyleLbl="node1" presStyleIdx="1" presStyleCnt="2" custAng="241332" custScaleY="64214" custLinFactNeighborX="965" custLinFactNeighborY="16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91B023-FA4F-4811-9418-AC2AA2A49228}" type="presOf" srcId="{EA04E429-54DC-47D8-BE75-64F46D9520CA}" destId="{1EF8048D-E0E0-48C6-AE8B-C87456BACB90}" srcOrd="0" destOrd="0" presId="urn:microsoft.com/office/officeart/2005/8/layout/balance1"/>
    <dgm:cxn modelId="{8531DB17-0034-4933-90EC-297A835AA019}" type="presOf" srcId="{D719F0E4-6202-40B9-A39F-EBAE0E191C6F}" destId="{68C30532-44DE-4725-BE10-DFAEF84746BF}" srcOrd="0" destOrd="0" presId="urn:microsoft.com/office/officeart/2005/8/layout/balance1"/>
    <dgm:cxn modelId="{0DB782F1-FC9B-4332-8E49-99C6036CF843}" srcId="{1E091D1E-DDB8-4CEB-A067-0710A4B3BB6C}" destId="{EA04E429-54DC-47D8-BE75-64F46D9520CA}" srcOrd="0" destOrd="0" parTransId="{43AD3F21-9799-4272-B4F6-D1B14B9703A6}" sibTransId="{73EC47D1-ED04-4D28-A6F1-5023D6FECE93}"/>
    <dgm:cxn modelId="{CE6C0EDC-EA22-4C1D-9269-700A83E67EFD}" srcId="{1E091D1E-DDB8-4CEB-A067-0710A4B3BB6C}" destId="{D719F0E4-6202-40B9-A39F-EBAE0E191C6F}" srcOrd="1" destOrd="0" parTransId="{98F9ED16-FA35-4ECB-8E20-A16E45AB41E3}" sibTransId="{61874033-715D-4A11-B9C4-3000A1F5D24E}"/>
    <dgm:cxn modelId="{C82FCF7A-CF2E-4890-871B-6870583D66B1}" type="presOf" srcId="{19F0476F-8628-48FF-B223-B246BF77EA26}" destId="{D963CF93-5FB4-41E1-8DEF-20AC947F7AD0}" srcOrd="0" destOrd="0" presId="urn:microsoft.com/office/officeart/2005/8/layout/balance1"/>
    <dgm:cxn modelId="{EBA5FF48-EDDC-4BAC-8391-F76B5EA301A3}" type="presOf" srcId="{1E091D1E-DDB8-4CEB-A067-0710A4B3BB6C}" destId="{C03732B9-FA3B-41EF-8839-72B78EF78D4B}" srcOrd="0" destOrd="0" presId="urn:microsoft.com/office/officeart/2005/8/layout/balance1"/>
    <dgm:cxn modelId="{A10F2983-1939-49EA-9C6F-6E2A16FB9E55}" srcId="{EA04E429-54DC-47D8-BE75-64F46D9520CA}" destId="{ED7B46B6-F042-4FFD-B0ED-91BFC91A07C2}" srcOrd="0" destOrd="0" parTransId="{3F62D5BD-762F-4F56-8A0F-C16D1136CA17}" sibTransId="{1B87D963-D24F-4396-ABB0-DAFF4131822B}"/>
    <dgm:cxn modelId="{BD383CBF-4073-40C2-8B7D-C894970A07CB}" srcId="{D719F0E4-6202-40B9-A39F-EBAE0E191C6F}" destId="{19F0476F-8628-48FF-B223-B246BF77EA26}" srcOrd="0" destOrd="0" parTransId="{383D4D1A-7118-407B-89B2-92315C9B3595}" sibTransId="{37E9C75C-C90F-4FFB-B2AD-82F16EC90506}"/>
    <dgm:cxn modelId="{28E40304-F292-45CE-8ED3-FC3CFBA89DA2}" type="presOf" srcId="{ED7B46B6-F042-4FFD-B0ED-91BFC91A07C2}" destId="{B44BFC82-21E8-4C4F-AB4D-28E6A7DE2D88}" srcOrd="0" destOrd="0" presId="urn:microsoft.com/office/officeart/2005/8/layout/balance1"/>
    <dgm:cxn modelId="{A2F08B81-6665-43A4-B8F7-5A31A472DCE3}" type="presParOf" srcId="{C03732B9-FA3B-41EF-8839-72B78EF78D4B}" destId="{35A5DCD4-897A-4FB8-B6CE-F84FC23C638C}" srcOrd="0" destOrd="0" presId="urn:microsoft.com/office/officeart/2005/8/layout/balance1"/>
    <dgm:cxn modelId="{6A55E79A-6FDB-40AB-8394-F6FF3190E956}" type="presParOf" srcId="{C03732B9-FA3B-41EF-8839-72B78EF78D4B}" destId="{97A6F79C-7188-4148-BBAA-EC9DC59AC793}" srcOrd="1" destOrd="0" presId="urn:microsoft.com/office/officeart/2005/8/layout/balance1"/>
    <dgm:cxn modelId="{18C4F2C7-867F-45D8-8EAA-7C446F6AA19E}" type="presParOf" srcId="{97A6F79C-7188-4148-BBAA-EC9DC59AC793}" destId="{1EF8048D-E0E0-48C6-AE8B-C87456BACB90}" srcOrd="0" destOrd="0" presId="urn:microsoft.com/office/officeart/2005/8/layout/balance1"/>
    <dgm:cxn modelId="{63F5B6F3-059A-4116-9CF4-61A03222271A}" type="presParOf" srcId="{97A6F79C-7188-4148-BBAA-EC9DC59AC793}" destId="{68C30532-44DE-4725-BE10-DFAEF84746BF}" srcOrd="1" destOrd="0" presId="urn:microsoft.com/office/officeart/2005/8/layout/balance1"/>
    <dgm:cxn modelId="{7E462487-8C25-4B1D-AC7F-062EAEEF817D}" type="presParOf" srcId="{C03732B9-FA3B-41EF-8839-72B78EF78D4B}" destId="{6DAE7E0A-0877-44A0-82A4-E1E37F4CB12E}" srcOrd="2" destOrd="0" presId="urn:microsoft.com/office/officeart/2005/8/layout/balance1"/>
    <dgm:cxn modelId="{EE12332F-0344-4572-81FA-6E703C69DA0F}" type="presParOf" srcId="{6DAE7E0A-0877-44A0-82A4-E1E37F4CB12E}" destId="{5E647948-6CDE-4527-A6A9-287067B99579}" srcOrd="0" destOrd="0" presId="urn:microsoft.com/office/officeart/2005/8/layout/balance1"/>
    <dgm:cxn modelId="{9AD479E2-C3B3-4F16-8C75-62A90EB80689}" type="presParOf" srcId="{6DAE7E0A-0877-44A0-82A4-E1E37F4CB12E}" destId="{F2F43170-FE0F-4C7A-8BD2-0433F6E768BA}" srcOrd="1" destOrd="0" presId="urn:microsoft.com/office/officeart/2005/8/layout/balance1"/>
    <dgm:cxn modelId="{B69C27F1-727B-4F96-91F1-B8A903A71206}" type="presParOf" srcId="{6DAE7E0A-0877-44A0-82A4-E1E37F4CB12E}" destId="{62FB5205-8D0D-4EDA-97BF-B46036E8BBA8}" srcOrd="2" destOrd="0" presId="urn:microsoft.com/office/officeart/2005/8/layout/balance1"/>
    <dgm:cxn modelId="{47C9911C-EBE8-494C-B7C3-9F8A45C9ECFA}" type="presParOf" srcId="{6DAE7E0A-0877-44A0-82A4-E1E37F4CB12E}" destId="{B44BFC82-21E8-4C4F-AB4D-28E6A7DE2D88}" srcOrd="3" destOrd="0" presId="urn:microsoft.com/office/officeart/2005/8/layout/balance1"/>
    <dgm:cxn modelId="{0083ECAD-C13C-43DA-8E76-07566C21A8A6}" type="presParOf" srcId="{6DAE7E0A-0877-44A0-82A4-E1E37F4CB12E}" destId="{D963CF93-5FB4-41E1-8DEF-20AC947F7AD0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0E0FE-8A69-44B7-BFA4-7AF6EB1176B9}" type="doc">
      <dgm:prSet loTypeId="urn:microsoft.com/office/officeart/2005/8/layout/balance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B50509-A34C-4B34-861E-8EF0DF517EB9}">
      <dgm:prSet phldrT="[Текст]" custT="1"/>
      <dgm:spPr/>
      <dgm:t>
        <a:bodyPr/>
        <a:lstStyle/>
        <a:p>
          <a:r>
            <a:rPr lang="ru-RU" sz="1400" dirty="0"/>
            <a:t>Мужчины</a:t>
          </a:r>
        </a:p>
      </dgm:t>
    </dgm:pt>
    <dgm:pt modelId="{83F4BE5E-55AF-4512-BA09-A02469136631}" type="parTrans" cxnId="{E6F4CECE-4EEF-4AE0-B635-A1A73EEDAFEA}">
      <dgm:prSet/>
      <dgm:spPr/>
      <dgm:t>
        <a:bodyPr/>
        <a:lstStyle/>
        <a:p>
          <a:endParaRPr lang="ru-RU"/>
        </a:p>
      </dgm:t>
    </dgm:pt>
    <dgm:pt modelId="{F1E64CBC-7109-492A-A016-5DE6A9A51268}" type="sibTrans" cxnId="{E6F4CECE-4EEF-4AE0-B635-A1A73EEDAFEA}">
      <dgm:prSet/>
      <dgm:spPr/>
      <dgm:t>
        <a:bodyPr/>
        <a:lstStyle/>
        <a:p>
          <a:endParaRPr lang="ru-RU"/>
        </a:p>
      </dgm:t>
    </dgm:pt>
    <dgm:pt modelId="{CBC18F12-7853-4C39-8B54-C15AF878250D}">
      <dgm:prSet phldrT="[Текст]"/>
      <dgm:spPr/>
      <dgm:t>
        <a:bodyPr/>
        <a:lstStyle/>
        <a:p>
          <a:r>
            <a:rPr lang="ru-RU" dirty="0"/>
            <a:t>53%</a:t>
          </a:r>
        </a:p>
      </dgm:t>
    </dgm:pt>
    <dgm:pt modelId="{2F2CC023-F88D-4F4F-9086-62AFC51A1AFE}" type="parTrans" cxnId="{0C07A17D-2316-4A55-AE95-9F205767A6C5}">
      <dgm:prSet/>
      <dgm:spPr/>
      <dgm:t>
        <a:bodyPr/>
        <a:lstStyle/>
        <a:p>
          <a:endParaRPr lang="ru-RU"/>
        </a:p>
      </dgm:t>
    </dgm:pt>
    <dgm:pt modelId="{AE19CEAF-0335-4940-B803-A2B0F94CA2D1}" type="sibTrans" cxnId="{0C07A17D-2316-4A55-AE95-9F205767A6C5}">
      <dgm:prSet/>
      <dgm:spPr/>
      <dgm:t>
        <a:bodyPr/>
        <a:lstStyle/>
        <a:p>
          <a:endParaRPr lang="ru-RU"/>
        </a:p>
      </dgm:t>
    </dgm:pt>
    <dgm:pt modelId="{6E835AE7-427E-4823-A44F-964F20C8B097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r>
            <a:rPr lang="ru-RU" sz="1200" dirty="0"/>
            <a:t>Женщины</a:t>
          </a:r>
        </a:p>
      </dgm:t>
    </dgm:pt>
    <dgm:pt modelId="{F48084CE-7690-4756-8300-8D0A7501B022}" type="parTrans" cxnId="{BC7ED10C-A307-42E9-9C20-5B535333DE89}">
      <dgm:prSet/>
      <dgm:spPr/>
      <dgm:t>
        <a:bodyPr/>
        <a:lstStyle/>
        <a:p>
          <a:endParaRPr lang="ru-RU"/>
        </a:p>
      </dgm:t>
    </dgm:pt>
    <dgm:pt modelId="{1A592D0E-DD10-4B8E-9C2A-0FC209101A93}" type="sibTrans" cxnId="{BC7ED10C-A307-42E9-9C20-5B535333DE89}">
      <dgm:prSet/>
      <dgm:spPr/>
      <dgm:t>
        <a:bodyPr/>
        <a:lstStyle/>
        <a:p>
          <a:endParaRPr lang="ru-RU"/>
        </a:p>
      </dgm:t>
    </dgm:pt>
    <dgm:pt modelId="{B5E0FC35-6CF2-4D8D-9F02-404CACA1F2A9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47%</a:t>
          </a:r>
        </a:p>
      </dgm:t>
    </dgm:pt>
    <dgm:pt modelId="{9CB26E03-62BC-4990-AFB5-7D5AE5EAB08E}" type="parTrans" cxnId="{0B789046-9B2A-4CC2-8905-CD703EE750F4}">
      <dgm:prSet/>
      <dgm:spPr/>
      <dgm:t>
        <a:bodyPr/>
        <a:lstStyle/>
        <a:p>
          <a:endParaRPr lang="ru-RU"/>
        </a:p>
      </dgm:t>
    </dgm:pt>
    <dgm:pt modelId="{C58D50E4-21C0-48ED-8EA3-F13FEF32C8DE}" type="sibTrans" cxnId="{0B789046-9B2A-4CC2-8905-CD703EE750F4}">
      <dgm:prSet/>
      <dgm:spPr/>
      <dgm:t>
        <a:bodyPr/>
        <a:lstStyle/>
        <a:p>
          <a:endParaRPr lang="ru-RU"/>
        </a:p>
      </dgm:t>
    </dgm:pt>
    <dgm:pt modelId="{71599924-C22C-4B58-BDBB-DCFFE7B12D87}" type="pres">
      <dgm:prSet presAssocID="{25A0E0FE-8A69-44B7-BFA4-7AF6EB1176B9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7F27B-9103-4C84-B44F-1E5E1FAD6C06}" type="pres">
      <dgm:prSet presAssocID="{25A0E0FE-8A69-44B7-BFA4-7AF6EB1176B9}" presName="dummyMaxCanvas" presStyleCnt="0"/>
      <dgm:spPr/>
      <dgm:t>
        <a:bodyPr/>
        <a:lstStyle/>
        <a:p>
          <a:endParaRPr lang="ru-RU"/>
        </a:p>
      </dgm:t>
    </dgm:pt>
    <dgm:pt modelId="{F7855311-EF83-4339-AE80-B5FD6AA99899}" type="pres">
      <dgm:prSet presAssocID="{25A0E0FE-8A69-44B7-BFA4-7AF6EB1176B9}" presName="parentComposite" presStyleCnt="0"/>
      <dgm:spPr/>
      <dgm:t>
        <a:bodyPr/>
        <a:lstStyle/>
        <a:p>
          <a:endParaRPr lang="ru-RU"/>
        </a:p>
      </dgm:t>
    </dgm:pt>
    <dgm:pt modelId="{1A8D6E8B-EE36-4E31-BF96-0C549B5D5126}" type="pres">
      <dgm:prSet presAssocID="{25A0E0FE-8A69-44B7-BFA4-7AF6EB1176B9}" presName="parent1" presStyleLbl="alignAccFollowNode1" presStyleIdx="0" presStyleCnt="4" custScaleX="189391" custLinFactNeighborX="8685" custLinFactNeighborY="33333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5AE02D43-C31E-4449-A0F8-F1B27E4AA986}" type="pres">
      <dgm:prSet presAssocID="{25A0E0FE-8A69-44B7-BFA4-7AF6EB1176B9}" presName="parent2" presStyleLbl="alignAccFollowNode1" presStyleIdx="1" presStyleCnt="4" custScaleX="119829" custLinFactNeighborX="3860" custLinFactNeighborY="33333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A7E8AF7F-6629-4C8A-963A-3552956E7DFD}" type="pres">
      <dgm:prSet presAssocID="{25A0E0FE-8A69-44B7-BFA4-7AF6EB1176B9}" presName="childrenComposite" presStyleCnt="0"/>
      <dgm:spPr/>
      <dgm:t>
        <a:bodyPr/>
        <a:lstStyle/>
        <a:p>
          <a:endParaRPr lang="ru-RU"/>
        </a:p>
      </dgm:t>
    </dgm:pt>
    <dgm:pt modelId="{608D8213-653E-4F21-B602-E118CF3FD787}" type="pres">
      <dgm:prSet presAssocID="{25A0E0FE-8A69-44B7-BFA4-7AF6EB1176B9}" presName="dummyMaxCanvas_ChildArea" presStyleCnt="0"/>
      <dgm:spPr/>
      <dgm:t>
        <a:bodyPr/>
        <a:lstStyle/>
        <a:p>
          <a:endParaRPr lang="ru-RU"/>
        </a:p>
      </dgm:t>
    </dgm:pt>
    <dgm:pt modelId="{63ADF624-B1A1-4DEA-B0BA-DABE3B6D01EE}" type="pres">
      <dgm:prSet presAssocID="{25A0E0FE-8A69-44B7-BFA4-7AF6EB1176B9}" presName="fulcrum" presStyleLbl="alignAccFollowNode1" presStyleIdx="2" presStyleCnt="4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B6A3B18-BDC4-4D74-9BB9-6AB29803FA32}" type="pres">
      <dgm:prSet presAssocID="{25A0E0FE-8A69-44B7-BFA4-7AF6EB1176B9}" presName="balance_11" presStyleLbl="alignAccFollowNode1" presStyleIdx="3" presStyleCnt="4" custAng="306467">
        <dgm:presLayoutVars>
          <dgm:bulletEnabled val="1"/>
        </dgm:presLayoutVars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8FE6C9C-0C20-455C-BF05-D628BF44D96A}" type="pres">
      <dgm:prSet presAssocID="{25A0E0FE-8A69-44B7-BFA4-7AF6EB1176B9}" presName="left_11_1" presStyleLbl="node1" presStyleIdx="0" presStyleCnt="2" custAng="334375" custScaleX="102380" custScaleY="74256" custLinFactNeighborX="9982" custLinFactNeighborY="6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94FF5-7839-4569-831C-C21E11EB679D}" type="pres">
      <dgm:prSet presAssocID="{25A0E0FE-8A69-44B7-BFA4-7AF6EB1176B9}" presName="right_11_1" presStyleLbl="node1" presStyleIdx="1" presStyleCnt="2" custAng="382008" custScaleY="67031" custLinFactNeighborY="17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9BF52-4018-47D4-97AF-3E7828911D88}" type="presOf" srcId="{25A0E0FE-8A69-44B7-BFA4-7AF6EB1176B9}" destId="{71599924-C22C-4B58-BDBB-DCFFE7B12D87}" srcOrd="0" destOrd="0" presId="urn:microsoft.com/office/officeart/2005/8/layout/balance1"/>
    <dgm:cxn modelId="{5BE14E5E-DA3F-4615-8739-01320A260EFF}" type="presOf" srcId="{CBC18F12-7853-4C39-8B54-C15AF878250D}" destId="{18FE6C9C-0C20-455C-BF05-D628BF44D96A}" srcOrd="0" destOrd="0" presId="urn:microsoft.com/office/officeart/2005/8/layout/balance1"/>
    <dgm:cxn modelId="{8136688F-B727-432F-AAA0-30F3F1733821}" type="presOf" srcId="{B5E0FC35-6CF2-4D8D-9F02-404CACA1F2A9}" destId="{57394FF5-7839-4569-831C-C21E11EB679D}" srcOrd="0" destOrd="0" presId="urn:microsoft.com/office/officeart/2005/8/layout/balance1"/>
    <dgm:cxn modelId="{29A647F4-6D1E-4077-8D8D-47479931F513}" type="presOf" srcId="{6E835AE7-427E-4823-A44F-964F20C8B097}" destId="{5AE02D43-C31E-4449-A0F8-F1B27E4AA986}" srcOrd="0" destOrd="0" presId="urn:microsoft.com/office/officeart/2005/8/layout/balance1"/>
    <dgm:cxn modelId="{E6F4CECE-4EEF-4AE0-B635-A1A73EEDAFEA}" srcId="{25A0E0FE-8A69-44B7-BFA4-7AF6EB1176B9}" destId="{16B50509-A34C-4B34-861E-8EF0DF517EB9}" srcOrd="0" destOrd="0" parTransId="{83F4BE5E-55AF-4512-BA09-A02469136631}" sibTransId="{F1E64CBC-7109-492A-A016-5DE6A9A51268}"/>
    <dgm:cxn modelId="{0B789046-9B2A-4CC2-8905-CD703EE750F4}" srcId="{6E835AE7-427E-4823-A44F-964F20C8B097}" destId="{B5E0FC35-6CF2-4D8D-9F02-404CACA1F2A9}" srcOrd="0" destOrd="0" parTransId="{9CB26E03-62BC-4990-AFB5-7D5AE5EAB08E}" sibTransId="{C58D50E4-21C0-48ED-8EA3-F13FEF32C8DE}"/>
    <dgm:cxn modelId="{BC7ED10C-A307-42E9-9C20-5B535333DE89}" srcId="{25A0E0FE-8A69-44B7-BFA4-7AF6EB1176B9}" destId="{6E835AE7-427E-4823-A44F-964F20C8B097}" srcOrd="1" destOrd="0" parTransId="{F48084CE-7690-4756-8300-8D0A7501B022}" sibTransId="{1A592D0E-DD10-4B8E-9C2A-0FC209101A93}"/>
    <dgm:cxn modelId="{0C07A17D-2316-4A55-AE95-9F205767A6C5}" srcId="{16B50509-A34C-4B34-861E-8EF0DF517EB9}" destId="{CBC18F12-7853-4C39-8B54-C15AF878250D}" srcOrd="0" destOrd="0" parTransId="{2F2CC023-F88D-4F4F-9086-62AFC51A1AFE}" sibTransId="{AE19CEAF-0335-4940-B803-A2B0F94CA2D1}"/>
    <dgm:cxn modelId="{1648BAE2-CCAF-4D27-B0C1-49155B3A7DD0}" type="presOf" srcId="{16B50509-A34C-4B34-861E-8EF0DF517EB9}" destId="{1A8D6E8B-EE36-4E31-BF96-0C549B5D5126}" srcOrd="0" destOrd="0" presId="urn:microsoft.com/office/officeart/2005/8/layout/balance1"/>
    <dgm:cxn modelId="{A05C1C20-4EE7-4E79-A056-ECD375D6F64D}" type="presParOf" srcId="{71599924-C22C-4B58-BDBB-DCFFE7B12D87}" destId="{5407F27B-9103-4C84-B44F-1E5E1FAD6C06}" srcOrd="0" destOrd="0" presId="urn:microsoft.com/office/officeart/2005/8/layout/balance1"/>
    <dgm:cxn modelId="{40C38CE7-01FE-4DB8-862B-926AFD9A923E}" type="presParOf" srcId="{71599924-C22C-4B58-BDBB-DCFFE7B12D87}" destId="{F7855311-EF83-4339-AE80-B5FD6AA99899}" srcOrd="1" destOrd="0" presId="urn:microsoft.com/office/officeart/2005/8/layout/balance1"/>
    <dgm:cxn modelId="{499AD14A-5E81-4F6D-9982-70D129728EEF}" type="presParOf" srcId="{F7855311-EF83-4339-AE80-B5FD6AA99899}" destId="{1A8D6E8B-EE36-4E31-BF96-0C549B5D5126}" srcOrd="0" destOrd="0" presId="urn:microsoft.com/office/officeart/2005/8/layout/balance1"/>
    <dgm:cxn modelId="{DE8E9255-A9C4-481A-9674-4C673C6C0C0C}" type="presParOf" srcId="{F7855311-EF83-4339-AE80-B5FD6AA99899}" destId="{5AE02D43-C31E-4449-A0F8-F1B27E4AA986}" srcOrd="1" destOrd="0" presId="urn:microsoft.com/office/officeart/2005/8/layout/balance1"/>
    <dgm:cxn modelId="{35D8BBCC-F6E4-45E7-98F9-E5C477BEC93A}" type="presParOf" srcId="{71599924-C22C-4B58-BDBB-DCFFE7B12D87}" destId="{A7E8AF7F-6629-4C8A-963A-3552956E7DFD}" srcOrd="2" destOrd="0" presId="urn:microsoft.com/office/officeart/2005/8/layout/balance1"/>
    <dgm:cxn modelId="{9ED86441-3305-41B2-ADF4-86E30E0D1B9E}" type="presParOf" srcId="{A7E8AF7F-6629-4C8A-963A-3552956E7DFD}" destId="{608D8213-653E-4F21-B602-E118CF3FD787}" srcOrd="0" destOrd="0" presId="urn:microsoft.com/office/officeart/2005/8/layout/balance1"/>
    <dgm:cxn modelId="{A940EB48-7511-4B6D-91EA-60FE7B37D324}" type="presParOf" srcId="{A7E8AF7F-6629-4C8A-963A-3552956E7DFD}" destId="{63ADF624-B1A1-4DEA-B0BA-DABE3B6D01EE}" srcOrd="1" destOrd="0" presId="urn:microsoft.com/office/officeart/2005/8/layout/balance1"/>
    <dgm:cxn modelId="{806FFED1-FDDA-4B24-B151-BC8060269216}" type="presParOf" srcId="{A7E8AF7F-6629-4C8A-963A-3552956E7DFD}" destId="{FB6A3B18-BDC4-4D74-9BB9-6AB29803FA32}" srcOrd="2" destOrd="0" presId="urn:microsoft.com/office/officeart/2005/8/layout/balance1"/>
    <dgm:cxn modelId="{FC73F6FB-AC57-498D-A82B-19A939B985BD}" type="presParOf" srcId="{A7E8AF7F-6629-4C8A-963A-3552956E7DFD}" destId="{18FE6C9C-0C20-455C-BF05-D628BF44D96A}" srcOrd="3" destOrd="0" presId="urn:microsoft.com/office/officeart/2005/8/layout/balance1"/>
    <dgm:cxn modelId="{573A3184-AE44-4DEA-BF38-67954AC63727}" type="presParOf" srcId="{A7E8AF7F-6629-4C8A-963A-3552956E7DFD}" destId="{57394FF5-7839-4569-831C-C21E11EB679D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8048D-E0E0-48C6-AE8B-C87456BACB90}">
      <dsp:nvSpPr>
        <dsp:cNvPr id="0" name=""/>
        <dsp:cNvSpPr/>
      </dsp:nvSpPr>
      <dsp:spPr>
        <a:xfrm>
          <a:off x="917701" y="137764"/>
          <a:ext cx="1102416" cy="41764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Мужчины</a:t>
          </a:r>
        </a:p>
      </dsp:txBody>
      <dsp:txXfrm>
        <a:off x="929933" y="149996"/>
        <a:ext cx="1077952" cy="393182"/>
      </dsp:txXfrm>
    </dsp:sp>
    <dsp:sp modelId="{68C30532-44DE-4725-BE10-DFAEF84746BF}">
      <dsp:nvSpPr>
        <dsp:cNvPr id="0" name=""/>
        <dsp:cNvSpPr/>
      </dsp:nvSpPr>
      <dsp:spPr>
        <a:xfrm>
          <a:off x="1890324" y="137760"/>
          <a:ext cx="835878" cy="417646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/>
            <a:t>Женщины</a:t>
          </a:r>
        </a:p>
      </dsp:txBody>
      <dsp:txXfrm>
        <a:off x="1902556" y="149992"/>
        <a:ext cx="811414" cy="393182"/>
      </dsp:txXfrm>
    </dsp:sp>
    <dsp:sp modelId="{F2F43170-FE0F-4C7A-8BD2-0433F6E768BA}">
      <dsp:nvSpPr>
        <dsp:cNvPr id="0" name=""/>
        <dsp:cNvSpPr/>
      </dsp:nvSpPr>
      <dsp:spPr>
        <a:xfrm>
          <a:off x="1643582" y="1774997"/>
          <a:ext cx="313234" cy="313234"/>
        </a:xfrm>
        <a:prstGeom prst="triangl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62FB5205-8D0D-4EDA-97BF-B46036E8BBA8}">
      <dsp:nvSpPr>
        <dsp:cNvPr id="0" name=""/>
        <dsp:cNvSpPr/>
      </dsp:nvSpPr>
      <dsp:spPr>
        <a:xfrm rot="238382">
          <a:off x="860495" y="1643856"/>
          <a:ext cx="1879408" cy="12696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B44BFC82-21E8-4C4F-AB4D-28E6A7DE2D88}">
      <dsp:nvSpPr>
        <dsp:cNvPr id="0" name=""/>
        <dsp:cNvSpPr/>
      </dsp:nvSpPr>
      <dsp:spPr>
        <a:xfrm rot="253744">
          <a:off x="975634" y="746706"/>
          <a:ext cx="751763" cy="80647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54%</a:t>
          </a:r>
          <a:endParaRPr lang="ru-RU" sz="2200" kern="1200" dirty="0"/>
        </a:p>
      </dsp:txBody>
      <dsp:txXfrm>
        <a:off x="1012332" y="783404"/>
        <a:ext cx="678367" cy="733076"/>
      </dsp:txXfrm>
    </dsp:sp>
    <dsp:sp modelId="{D963CF93-5FB4-41E1-8DEF-20AC947F7AD0}">
      <dsp:nvSpPr>
        <dsp:cNvPr id="0" name=""/>
        <dsp:cNvSpPr/>
      </dsp:nvSpPr>
      <dsp:spPr>
        <a:xfrm rot="241332">
          <a:off x="1974513" y="889573"/>
          <a:ext cx="751763" cy="718742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46%</a:t>
          </a:r>
        </a:p>
      </dsp:txBody>
      <dsp:txXfrm>
        <a:off x="2009599" y="924659"/>
        <a:ext cx="681591" cy="648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D6E8B-EE36-4E31-BF96-0C549B5D5126}">
      <dsp:nvSpPr>
        <dsp:cNvPr id="0" name=""/>
        <dsp:cNvSpPr/>
      </dsp:nvSpPr>
      <dsp:spPr>
        <a:xfrm>
          <a:off x="564954" y="131802"/>
          <a:ext cx="1322136" cy="38783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Мужчины</a:t>
          </a:r>
        </a:p>
      </dsp:txBody>
      <dsp:txXfrm>
        <a:off x="576313" y="143161"/>
        <a:ext cx="1299418" cy="365114"/>
      </dsp:txXfrm>
    </dsp:sp>
    <dsp:sp modelId="{5AE02D43-C31E-4449-A0F8-F1B27E4AA986}">
      <dsp:nvSpPr>
        <dsp:cNvPr id="0" name=""/>
        <dsp:cNvSpPr/>
      </dsp:nvSpPr>
      <dsp:spPr>
        <a:xfrm>
          <a:off x="1782441" y="131802"/>
          <a:ext cx="836524" cy="38783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tx2">
              <a:lumMod val="20000"/>
              <a:lumOff val="80000"/>
              <a:alpha val="9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Женщины</a:t>
          </a:r>
        </a:p>
      </dsp:txBody>
      <dsp:txXfrm>
        <a:off x="1793800" y="143161"/>
        <a:ext cx="813806" cy="365114"/>
      </dsp:txXfrm>
    </dsp:sp>
    <dsp:sp modelId="{63ADF624-B1A1-4DEA-B0BA-DABE3B6D01EE}">
      <dsp:nvSpPr>
        <dsp:cNvPr id="0" name=""/>
        <dsp:cNvSpPr/>
      </dsp:nvSpPr>
      <dsp:spPr>
        <a:xfrm>
          <a:off x="1402734" y="1650815"/>
          <a:ext cx="290874" cy="290874"/>
        </a:xfrm>
        <a:prstGeom prst="triangl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FB6A3B18-BDC4-4D74-9BB9-6AB29803FA32}">
      <dsp:nvSpPr>
        <dsp:cNvPr id="0" name=""/>
        <dsp:cNvSpPr/>
      </dsp:nvSpPr>
      <dsp:spPr>
        <a:xfrm rot="306467">
          <a:off x="675548" y="1529035"/>
          <a:ext cx="1745246" cy="117901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18FE6C9C-0C20-455C-BF05-D628BF44D96A}">
      <dsp:nvSpPr>
        <dsp:cNvPr id="0" name=""/>
        <dsp:cNvSpPr/>
      </dsp:nvSpPr>
      <dsp:spPr>
        <a:xfrm rot="334375">
          <a:off x="756317" y="680951"/>
          <a:ext cx="714713" cy="7718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53%</a:t>
          </a:r>
        </a:p>
      </dsp:txBody>
      <dsp:txXfrm>
        <a:off x="791206" y="715840"/>
        <a:ext cx="644935" cy="702032"/>
      </dsp:txXfrm>
    </dsp:sp>
    <dsp:sp modelId="{57394FF5-7839-4569-831C-C21E11EB679D}">
      <dsp:nvSpPr>
        <dsp:cNvPr id="0" name=""/>
        <dsp:cNvSpPr/>
      </dsp:nvSpPr>
      <dsp:spPr>
        <a:xfrm rot="382008">
          <a:off x="1703305" y="828643"/>
          <a:ext cx="698098" cy="696714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/>
            <a:t>47%</a:t>
          </a:r>
        </a:p>
      </dsp:txBody>
      <dsp:txXfrm>
        <a:off x="1737316" y="862654"/>
        <a:ext cx="630076" cy="628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0.2835</cdr:x>
      <cdr:y>0</cdr:y>
    </cdr:from>
    <cdr:to>
      <cdr:x>0.78749</cdr:x>
      <cdr:y>0.1613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0"/>
          <a:ext cx="2304256" cy="488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Наличие автомобиля в семье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0.04147</cdr:y>
    </cdr:from>
    <cdr:to>
      <cdr:x>0.76271</cdr:x>
      <cdr:y>0.2475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4355976" y="110488"/>
          <a:ext cx="3240360" cy="548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Наличие автомобиля в семье среди слушателей «Радио Шансон»</a:t>
          </a:r>
          <a:endParaRPr lang="ru-RU" sz="14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3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79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7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71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7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8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3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9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5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868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0E29-490E-447D-889D-5577E0827E48}" type="datetimeFigureOut">
              <a:rPr lang="ru-RU" smtClean="0"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3F6C-FD49-4CD2-B5A5-C8AEB727E2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7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201448" cy="385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27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2628722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МОСКВА 2013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МОСКВА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4088" y="2348880"/>
            <a:ext cx="3565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«Радио Шансон» входит в тройку лидеров среди радиостанций в Москве. Ежедневно в среднем нас слушают более миллиона  человек старше 25 лет!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46927"/>
            <a:ext cx="52565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TNS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Москва. 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Июнь-Август 2013, 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25+, </a:t>
            </a:r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Reach Daily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тыс. 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endParaRPr lang="ru-RU" sz="1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150359"/>
              </p:ext>
            </p:extLst>
          </p:nvPr>
        </p:nvGraphicFramePr>
        <p:xfrm>
          <a:off x="216182" y="980728"/>
          <a:ext cx="5408306" cy="403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42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3326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МОСКВА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Эксклюзивная аудитория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5220072" y="2348880"/>
            <a:ext cx="304928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«Эксклюзивная» аудитория за сутки - количество человек (в тысячах), которые в течение суток слушают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эту и только эту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радиостанцию.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5362183"/>
            <a:ext cx="57599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TNS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Москва. 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Июнь-Август 2013, 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25+, </a:t>
            </a:r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Exclusive Reach Daily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тыс. чел</a:t>
            </a:r>
            <a:endParaRPr lang="ru-RU" sz="12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121654"/>
              </p:ext>
            </p:extLst>
          </p:nvPr>
        </p:nvGraphicFramePr>
        <p:xfrm>
          <a:off x="395536" y="1143328"/>
          <a:ext cx="493219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10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ПРОДОЛЖИТЕЛЬНОСТЬ И МЕСТО СЛУШАНИЯ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32962"/>
              </p:ext>
            </p:extLst>
          </p:nvPr>
        </p:nvGraphicFramePr>
        <p:xfrm>
          <a:off x="4592715" y="1052736"/>
          <a:ext cx="3168352" cy="1944213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876352"/>
                <a:gridCol w="1052052"/>
                <a:gridCol w="1239948"/>
              </a:tblGrid>
              <a:tr h="5136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 Шансон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день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неделю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32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 57 мин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 41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13 мин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 45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 36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 16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55+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43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 34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74972"/>
              </p:ext>
            </p:extLst>
          </p:nvPr>
        </p:nvGraphicFramePr>
        <p:xfrm>
          <a:off x="1043609" y="1052737"/>
          <a:ext cx="3240359" cy="1948503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94968"/>
                <a:gridCol w="1126204"/>
                <a:gridCol w="1319187"/>
              </a:tblGrid>
              <a:tr h="4981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 в целом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907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день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неделю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3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35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ч 20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28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ч 43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 35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30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 38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ч 37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3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55+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ч 45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ч 15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298977"/>
              </p:ext>
            </p:extLst>
          </p:nvPr>
        </p:nvGraphicFramePr>
        <p:xfrm>
          <a:off x="2232248" y="3140968"/>
          <a:ext cx="4499992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166320" y="5589240"/>
            <a:ext cx="3726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err="1">
                <a:solidFill>
                  <a:schemeClr val="bg1">
                    <a:lumMod val="50000"/>
                  </a:schemeClr>
                </a:solidFill>
              </a:rPr>
              <a:t>M'Index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 2013/1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полугодие – Москва, 25+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9802" y="335699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Среди слушателей «Радио Шансон»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6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АУДИТОРИЯ РАДИОСТАНЦИЙ В МОСКВЕ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Половозрастной состав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1"/>
          <p:cNvSpPr>
            <a:spLocks noGrp="1"/>
          </p:cNvSpPr>
          <p:nvPr/>
        </p:nvSpPr>
        <p:spPr>
          <a:xfrm>
            <a:off x="5039544" y="5519479"/>
            <a:ext cx="4104456" cy="46062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Radio Index</a:t>
            </a:r>
            <a:r>
              <a:rPr lang="ru-RU" i="1" dirty="0"/>
              <a:t>, Июнь - Август 2013, Москва 12+ лет. Размер круга пропорционален количеству слушателей радиостанции. </a:t>
            </a:r>
          </a:p>
          <a:p>
            <a:r>
              <a:rPr lang="ru-RU" i="1" dirty="0"/>
              <a:t>Линии отображают средние значения по радио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588224" y="836712"/>
            <a:ext cx="1903412" cy="1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732240" y="529615"/>
            <a:ext cx="2002719" cy="25241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0" dirty="0" smtClean="0">
                <a:solidFill>
                  <a:srgbClr val="002060"/>
                </a:solidFill>
              </a:rPr>
              <a:t>Доля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0" dirty="0" smtClean="0">
                <a:solidFill>
                  <a:srgbClr val="002060"/>
                </a:solidFill>
              </a:rPr>
              <a:t>женщин</a:t>
            </a:r>
            <a:r>
              <a:rPr lang="ru-RU" sz="1400" dirty="0" smtClean="0">
                <a:solidFill>
                  <a:srgbClr val="002060"/>
                </a:solidFill>
              </a:rPr>
              <a:t>, %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93908" y="1412776"/>
            <a:ext cx="0" cy="19145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/>
          <p:nvPr/>
        </p:nvSpPr>
        <p:spPr>
          <a:xfrm rot="16200000">
            <a:off x="129620" y="2200761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1600" b="0" dirty="0" smtClean="0">
                <a:solidFill>
                  <a:srgbClr val="002060"/>
                </a:solidFill>
                <a:latin typeface="+mn-lt"/>
                <a:cs typeface="+mn-cs"/>
              </a:rPr>
              <a:t>Возраст</a:t>
            </a:r>
            <a:endParaRPr lang="ru-RU" sz="1600" b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graphicFrame>
        <p:nvGraphicFramePr>
          <p:cNvPr id="11" name="Содержимое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14038"/>
              </p:ext>
            </p:extLst>
          </p:nvPr>
        </p:nvGraphicFramePr>
        <p:xfrm>
          <a:off x="731067" y="1269179"/>
          <a:ext cx="7920782" cy="4158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35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988656"/>
              </p:ext>
            </p:extLst>
          </p:nvPr>
        </p:nvGraphicFramePr>
        <p:xfrm>
          <a:off x="467544" y="3284984"/>
          <a:ext cx="3240360" cy="218787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409498"/>
                <a:gridCol w="830862"/>
              </a:tblGrid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Руководители, специалисты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Пенсионеры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Служащие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Домохозяйки, молодые мамы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Студенты, учащиеся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Безработные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4,2%</a:t>
                      </a:r>
                    </a:p>
                  </a:txBody>
                  <a:tcPr marL="9525" marR="9525" marT="9525" marB="0" anchor="ctr"/>
                </a:tc>
              </a:tr>
              <a:tr h="270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ответа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23750523"/>
              </p:ext>
            </p:extLst>
          </p:nvPr>
        </p:nvGraphicFramePr>
        <p:xfrm>
          <a:off x="611560" y="980728"/>
          <a:ext cx="309634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936528"/>
              </p:ext>
            </p:extLst>
          </p:nvPr>
        </p:nvGraphicFramePr>
        <p:xfrm>
          <a:off x="4139952" y="701988"/>
          <a:ext cx="4104456" cy="1862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613590"/>
              </p:ext>
            </p:extLst>
          </p:nvPr>
        </p:nvGraphicFramePr>
        <p:xfrm>
          <a:off x="4139952" y="2636912"/>
          <a:ext cx="4320480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3968" y="4149080"/>
            <a:ext cx="4464496" cy="1384995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Среди слушателей радиостанции в среднем 53% составляют мужчины и 47% - женщины. Ядро аудитории «Радио Шансон» составляют слушатели в возрасте от 35 до 60 лет, руководители, специалисты и рабочие. 56% аудитории составляют обеспеченные и высокообеспеченные.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5678090"/>
            <a:ext cx="31511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TNS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Москва. 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Июнь-Август 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145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СЛУШАНИЯ РАДИО В ТЕЧЕНИЕ ДНЯ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48691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слушание «Радио Шансон» в будни с 10:00 до 16:00, а в выходные – с 9:00 до 15:00 (более плавный спад к вечеру).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5672281"/>
            <a:ext cx="29614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TNS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Radio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Москва. Май-Июль 2013</a:t>
            </a:r>
            <a:endParaRPr lang="ru-RU" sz="1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284620"/>
              </p:ext>
            </p:extLst>
          </p:nvPr>
        </p:nvGraphicFramePr>
        <p:xfrm>
          <a:off x="395536" y="980728"/>
          <a:ext cx="8362052" cy="366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99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12474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Слушатели «Радио Шансон» активные пользователи сети Интернет!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237" y="2564903"/>
            <a:ext cx="1728192" cy="16927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74,4%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Ежемесячно используют интернет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79905"/>
              </p:ext>
            </p:extLst>
          </p:nvPr>
        </p:nvGraphicFramePr>
        <p:xfrm>
          <a:off x="3275856" y="1700808"/>
          <a:ext cx="48482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100"/>
                <a:gridCol w="2424100"/>
              </a:tblGrid>
              <a:tr h="135253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53,2%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Просматривают новости, события, спорт, погоду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47,1%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Общаются в социальных сетях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1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41,1%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Изучают информацию о товарах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совершают покупки</a:t>
                      </a: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(32,1% совершают покупки через Интернет)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24,4%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Слушают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радиостанции через Интернет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004048" y="5562391"/>
            <a:ext cx="36241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err="1" smtClean="0">
                <a:solidFill>
                  <a:schemeClr val="bg1">
                    <a:lumMod val="50000"/>
                  </a:schemeClr>
                </a:solidFill>
              </a:rPr>
              <a:t>M'Index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2013/1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полугодие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– Москва, 25+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ЦЕЛЕВЫЕ ГРУППЫ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035462"/>
              </p:ext>
            </p:extLst>
          </p:nvPr>
        </p:nvGraphicFramePr>
        <p:xfrm>
          <a:off x="539552" y="1268760"/>
          <a:ext cx="381642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860032" y="5445224"/>
            <a:ext cx="4162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Radio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Index -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Москва. Июнь - Август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2013,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AQH Share %, Table % Reach </a:t>
            </a:r>
            <a:r>
              <a:rPr lang="en-US" sz="1200" i="1" dirty="0" err="1" smtClean="0">
                <a:solidFill>
                  <a:schemeClr val="bg1">
                    <a:lumMod val="50000"/>
                  </a:schemeClr>
                </a:solidFill>
              </a:rPr>
              <a:t>Dly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, 30+ BC, table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reach % daily, 18+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311735"/>
              </p:ext>
            </p:extLst>
          </p:nvPr>
        </p:nvGraphicFramePr>
        <p:xfrm>
          <a:off x="4355976" y="317037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355335"/>
              </p:ext>
            </p:extLst>
          </p:nvPr>
        </p:nvGraphicFramePr>
        <p:xfrm>
          <a:off x="2843808" y="2852935"/>
          <a:ext cx="6178795" cy="2447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779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ЦЕЛЕВЫЕ ГРУППЫ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143151"/>
              </p:ext>
            </p:extLst>
          </p:nvPr>
        </p:nvGraphicFramePr>
        <p:xfrm>
          <a:off x="360648" y="980728"/>
          <a:ext cx="447585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4048" y="522920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Radio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Index -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Москва. Июнь - Август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2013,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AQH Share %, 30+ BC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table reach % daily, 18+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2435"/>
              </p:ext>
            </p:extLst>
          </p:nvPr>
        </p:nvGraphicFramePr>
        <p:xfrm>
          <a:off x="5004048" y="1196752"/>
          <a:ext cx="3744416" cy="359492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25147"/>
                <a:gridCol w="919269"/>
              </a:tblGrid>
              <a:tr h="648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</a:t>
                      </a:r>
                      <a:r>
                        <a:rPr lang="ru-RU" sz="1600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договор страхования, среди слушателей «Радио Шансон»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2" marR="8422" marT="84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гражданской ответственности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9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заключен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39,9%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дачи, дома, квартиры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3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автомобиля от угона, ущерба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95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платное медицинское страхование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7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страхование имущества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22" marR="8422" marT="8422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3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67744" y="2628722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РОССИЯ 2013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ЦЕЛЕВЫЕ ГРУППЫ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805352"/>
              </p:ext>
            </p:extLst>
          </p:nvPr>
        </p:nvGraphicFramePr>
        <p:xfrm>
          <a:off x="251520" y="980728"/>
          <a:ext cx="48965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4048" y="5292692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Radio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Index -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Москва. Июнь - Август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2013,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AQH Share %, 30+ BC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table reach % daily, 18+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401282"/>
              </p:ext>
            </p:extLst>
          </p:nvPr>
        </p:nvGraphicFramePr>
        <p:xfrm>
          <a:off x="4139952" y="18448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314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23488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2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АУДИТОРИЯ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420827"/>
              </p:ext>
            </p:extLst>
          </p:nvPr>
        </p:nvGraphicFramePr>
        <p:xfrm>
          <a:off x="1331640" y="1268760"/>
          <a:ext cx="6552728" cy="35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79712" y="459390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Ежедневно в среднем свыше 1 млн слушателей включают «Радио Шансон» в Центральном и Приволжском федеральных округах!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64088" y="1196752"/>
            <a:ext cx="3343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«Радио Шансон» занимает 4-ое место в рейтинге по России. Ежедневно в среднем нас слушают около 5 млн. человек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лет!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РОССИЯ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613299"/>
              </p:ext>
            </p:extLst>
          </p:nvPr>
        </p:nvGraphicFramePr>
        <p:xfrm>
          <a:off x="395536" y="1124744"/>
          <a:ext cx="4896544" cy="4175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528070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Radio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Index -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Россия (+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Zodiac).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Январь - Июнь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2013, 35+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730177"/>
              </p:ext>
            </p:extLst>
          </p:nvPr>
        </p:nvGraphicFramePr>
        <p:xfrm>
          <a:off x="5419057" y="3284984"/>
          <a:ext cx="3233666" cy="12241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833"/>
                <a:gridCol w="1616833"/>
              </a:tblGrid>
              <a:tr h="63990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Ежедневная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аудитория 12+ 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7 млн человек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423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Еженедельная</a:t>
                      </a: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аудитория 12+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19 млн человек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92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3326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ТОП-10. РОССИЯ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Эксклюзивная аудитория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5220072" y="2348880"/>
            <a:ext cx="304928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«Эксклюзивная» аудитория за сутки - количество человек (в тысячах), которые в течение суток слушают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эту и только эту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радиостанцию.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550619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Radio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Index -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Россия (+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Zodiac).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Январь - Июнь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2013, 35+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791205"/>
              </p:ext>
            </p:extLst>
          </p:nvPr>
        </p:nvGraphicFramePr>
        <p:xfrm>
          <a:off x="578172" y="1340768"/>
          <a:ext cx="48579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76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06420"/>
              </p:ext>
            </p:extLst>
          </p:nvPr>
        </p:nvGraphicFramePr>
        <p:xfrm>
          <a:off x="971601" y="1268760"/>
          <a:ext cx="3240360" cy="156019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39030"/>
                <a:gridCol w="1167288"/>
                <a:gridCol w="1334042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станции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день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неделю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17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ч 51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55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21 мин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19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51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30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54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55+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28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13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181264"/>
              </p:ext>
            </p:extLst>
          </p:nvPr>
        </p:nvGraphicFramePr>
        <p:xfrm>
          <a:off x="4716016" y="1268760"/>
          <a:ext cx="3168352" cy="156019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724195"/>
                <a:gridCol w="1267341"/>
                <a:gridCol w="1176816"/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 Шансон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день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неделю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ч 23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35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8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1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47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35-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29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52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41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 11 мин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3265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ПРОДОЛЖИТЕЛЬНОСТЬ И МЕСТО СЛУШАНИЯ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34243"/>
              </p:ext>
            </p:extLst>
          </p:nvPr>
        </p:nvGraphicFramePr>
        <p:xfrm>
          <a:off x="1907704" y="3068960"/>
          <a:ext cx="5472608" cy="223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788024" y="5672281"/>
            <a:ext cx="3943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ru-RU" sz="1200" i="1" dirty="0" err="1" smtClean="0">
                <a:solidFill>
                  <a:schemeClr val="bg1">
                    <a:lumMod val="50000"/>
                  </a:schemeClr>
                </a:solidFill>
              </a:rPr>
              <a:t>M'Index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2013/1 полугодие - Россия (+ </a:t>
            </a:r>
            <a:r>
              <a:rPr lang="ru-RU" sz="1200" i="1" dirty="0" err="1">
                <a:solidFill>
                  <a:schemeClr val="bg1">
                    <a:lumMod val="50000"/>
                  </a:schemeClr>
                </a:solidFill>
              </a:rPr>
              <a:t>Zodiac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6176" y="32849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Среди слушателей «Радио Шансон»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582260"/>
              </p:ext>
            </p:extLst>
          </p:nvPr>
        </p:nvGraphicFramePr>
        <p:xfrm>
          <a:off x="687586" y="980728"/>
          <a:ext cx="77688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СЛУШАНИЯ РАДИО В ТЕЧЕНИЕ ДНЯ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48691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слушание «Радио Шансон» в будни с 09:00 до 14:00, а в выходные – с 8:00 до 15:00.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АУДИТОРИЯ РАДИОСТАНЦИЙ В РОССИИ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Половозрастной состав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662"/>
              </p:ext>
            </p:extLst>
          </p:nvPr>
        </p:nvGraphicFramePr>
        <p:xfrm>
          <a:off x="971600" y="1124745"/>
          <a:ext cx="7545916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1"/>
          <p:cNvSpPr>
            <a:spLocks noGrp="1"/>
          </p:cNvSpPr>
          <p:nvPr/>
        </p:nvSpPr>
        <p:spPr>
          <a:xfrm>
            <a:off x="4108758" y="5298315"/>
            <a:ext cx="4958932" cy="46062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Radio Index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Январь – Июнь 2013, Россия 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12+ лет. Размер круга пропорционален количеству слушателей радиостанции. </a:t>
            </a:r>
          </a:p>
          <a:p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Линии отображают средние значения по радио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565012" y="980728"/>
            <a:ext cx="1903412" cy="1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064971" y="980728"/>
            <a:ext cx="2002719" cy="25241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0" dirty="0" smtClean="0">
                <a:solidFill>
                  <a:srgbClr val="002060"/>
                </a:solidFill>
              </a:rPr>
              <a:t>Доля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b="0" dirty="0" smtClean="0">
                <a:solidFill>
                  <a:srgbClr val="002060"/>
                </a:solidFill>
              </a:rPr>
              <a:t>женщин</a:t>
            </a:r>
            <a:r>
              <a:rPr lang="ru-RU" sz="1400" dirty="0" smtClean="0">
                <a:solidFill>
                  <a:srgbClr val="002060"/>
                </a:solidFill>
              </a:rPr>
              <a:t>, %</a:t>
            </a:r>
            <a:endParaRPr lang="ru-RU" sz="1400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393908" y="1412776"/>
            <a:ext cx="0" cy="19145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3"/>
          <p:cNvSpPr txBox="1"/>
          <p:nvPr/>
        </p:nvSpPr>
        <p:spPr>
          <a:xfrm rot="16200000">
            <a:off x="129620" y="2200761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1600" b="0" dirty="0" smtClean="0">
                <a:solidFill>
                  <a:srgbClr val="002060"/>
                </a:solidFill>
                <a:latin typeface="+mn-lt"/>
                <a:cs typeface="+mn-cs"/>
              </a:rPr>
              <a:t>Возраст</a:t>
            </a:r>
            <a:endParaRPr lang="ru-RU" sz="1600" b="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0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НизБланк-03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80508001"/>
              </p:ext>
            </p:extLst>
          </p:nvPr>
        </p:nvGraphicFramePr>
        <p:xfrm>
          <a:off x="467544" y="980728"/>
          <a:ext cx="36004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АУДИТОРИЯ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139705"/>
              </p:ext>
            </p:extLst>
          </p:nvPr>
        </p:nvGraphicFramePr>
        <p:xfrm>
          <a:off x="3851920" y="620688"/>
          <a:ext cx="443292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328659"/>
              </p:ext>
            </p:extLst>
          </p:nvPr>
        </p:nvGraphicFramePr>
        <p:xfrm>
          <a:off x="562501" y="3318136"/>
          <a:ext cx="3355747" cy="2232250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2476259"/>
                <a:gridCol w="879488"/>
              </a:tblGrid>
              <a:tr h="3569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Руководители,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27,3%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22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Рабочие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87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Пенсионеры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Служащие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Студенты,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Безработные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Домохозяйки,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молодые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мамы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ответа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486382"/>
              </p:ext>
            </p:extLst>
          </p:nvPr>
        </p:nvGraphicFramePr>
        <p:xfrm>
          <a:off x="3944456" y="2780928"/>
          <a:ext cx="4587984" cy="8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51816" y="3949948"/>
            <a:ext cx="4464496" cy="1600438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Среди слушателей радиостанции в среднем 54% составляют мужчины и 46% - женщины.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Ядро аудитории «Радио Шансон» составляют слушатели в возрасте от 25 до 60 лет, руководители, специалисты и рабочие.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57,5% аудитории составляют обеспеченные и высокообеспеченные.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5605311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TNS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Россия,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Radio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Index -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Россия (+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Zodiac). 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</a:rPr>
              <a:t>Январь - Июнь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</a:rPr>
              <a:t>2013, </a:t>
            </a: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</a:rPr>
              <a:t>Table Reach Daily %</a:t>
            </a:r>
            <a:endParaRPr lang="ru-RU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7588</TotalTime>
  <Words>1452</Words>
  <Application>Microsoft Office PowerPoint</Application>
  <PresentationFormat>Экран (4:3)</PresentationFormat>
  <Paragraphs>421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ЗАО Региональный радиоканал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Шашмина</dc:creator>
  <cp:lastModifiedBy>Валерия Николаева</cp:lastModifiedBy>
  <cp:revision>73</cp:revision>
  <dcterms:created xsi:type="dcterms:W3CDTF">2013-09-03T14:10:49Z</dcterms:created>
  <dcterms:modified xsi:type="dcterms:W3CDTF">2015-08-27T12:29:17Z</dcterms:modified>
</cp:coreProperties>
</file>