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6" r:id="rId5"/>
    <p:sldId id="257" r:id="rId6"/>
    <p:sldId id="283" r:id="rId7"/>
    <p:sldId id="263" r:id="rId8"/>
    <p:sldId id="278" r:id="rId9"/>
    <p:sldId id="264" r:id="rId10"/>
    <p:sldId id="270" r:id="rId11"/>
    <p:sldId id="271" r:id="rId12"/>
    <p:sldId id="284" r:id="rId13"/>
    <p:sldId id="261" r:id="rId14"/>
    <p:sldId id="262" r:id="rId15"/>
    <p:sldId id="279" r:id="rId16"/>
    <p:sldId id="280" r:id="rId17"/>
    <p:sldId id="275" r:id="rId18"/>
    <p:sldId id="269" r:id="rId19"/>
    <p:sldId id="272" r:id="rId20"/>
    <p:sldId id="282" r:id="rId21"/>
    <p:sldId id="281" r:id="rId22"/>
    <p:sldId id="274" r:id="rId23"/>
  </p:sldIdLst>
  <p:sldSz cx="9144000" cy="6858000" type="screen4x3"/>
  <p:notesSz cx="67818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F4B"/>
    <a:srgbClr val="95CDDF"/>
    <a:srgbClr val="FFFF99"/>
    <a:srgbClr val="FF0168"/>
    <a:srgbClr val="F61284"/>
    <a:srgbClr val="F949AE"/>
    <a:srgbClr val="FF69FF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048" autoAdjust="0"/>
  </p:normalViewPr>
  <p:slideViewPr>
    <p:cSldViewPr>
      <p:cViewPr varScale="1">
        <p:scale>
          <a:sx n="109" d="100"/>
          <a:sy n="109" d="100"/>
        </p:scale>
        <p:origin x="1812" y="114"/>
      </p:cViewPr>
      <p:guideLst>
        <p:guide orient="horz" pos="1616"/>
        <p:guide orient="horz" pos="36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902" y="-8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79376365589032"/>
          <c:y val="2.0338983050847428E-2"/>
          <c:w val="0.49606414102136798"/>
          <c:h val="0.950847457627131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 %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228">
              <a:noFill/>
              <a:prstDash val="solid"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960F4B"/>
              </a:solidFill>
              <a:ln w="2228">
                <a:noFill/>
                <a:prstDash val="solid"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960F4B"/>
              </a:solidFill>
              <a:ln w="2228">
                <a:noFill/>
                <a:prstDash val="solid"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960F4B"/>
              </a:solidFill>
              <a:ln w="2228">
                <a:noFill/>
                <a:prstDash val="solid"/>
              </a:ln>
              <a:effectLst/>
            </c:spPr>
          </c:dPt>
          <c:dLbls>
            <c:numFmt formatCode="0.0&quot;%&quot;" sourceLinked="0"/>
            <c:spPr>
              <a:noFill/>
              <a:ln w="17824">
                <a:noFill/>
              </a:ln>
            </c:spPr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Sheet1!$A$2:$A$23</c:f>
              <c:strCache>
                <c:ptCount val="21"/>
                <c:pt idx="0">
                  <c:v>мужчины</c:v>
                </c:pt>
                <c:pt idx="1">
                  <c:v>женщины</c:v>
                </c:pt>
                <c:pt idx="3">
                  <c:v>до 20 лет</c:v>
                </c:pt>
                <c:pt idx="4">
                  <c:v>20-34</c:v>
                </c:pt>
                <c:pt idx="5">
                  <c:v>35-49</c:v>
                </c:pt>
                <c:pt idx="6">
                  <c:v>50-59</c:v>
                </c:pt>
                <c:pt idx="7">
                  <c:v>60+ 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студенты, учащиеся</c:v>
                </c:pt>
                <c:pt idx="14">
                  <c:v>пенсионеры</c:v>
                </c:pt>
                <c:pt idx="15">
                  <c:v>безработные</c:v>
                </c:pt>
                <c:pt idx="16">
                  <c:v>домохозяйки, молодые мамы</c:v>
                </c:pt>
                <c:pt idx="18">
                  <c:v>Обеспечены</c:v>
                </c:pt>
                <c:pt idx="19">
                  <c:v>Средний доход</c:v>
                </c:pt>
                <c:pt idx="20">
                  <c:v>Малоимущие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50</c:v>
                </c:pt>
                <c:pt idx="1">
                  <c:v>50</c:v>
                </c:pt>
                <c:pt idx="3">
                  <c:v>5.6</c:v>
                </c:pt>
                <c:pt idx="4">
                  <c:v>23.4</c:v>
                </c:pt>
                <c:pt idx="5">
                  <c:v>32.1</c:v>
                </c:pt>
                <c:pt idx="6">
                  <c:v>22.7</c:v>
                </c:pt>
                <c:pt idx="7">
                  <c:v>16.3</c:v>
                </c:pt>
                <c:pt idx="9">
                  <c:v>18.2</c:v>
                </c:pt>
                <c:pt idx="10">
                  <c:v>17.2</c:v>
                </c:pt>
                <c:pt idx="11">
                  <c:v>13</c:v>
                </c:pt>
                <c:pt idx="12">
                  <c:v>14.9</c:v>
                </c:pt>
                <c:pt idx="13">
                  <c:v>6.4</c:v>
                </c:pt>
                <c:pt idx="14">
                  <c:v>12.9</c:v>
                </c:pt>
                <c:pt idx="15">
                  <c:v>4.4000000000000004</c:v>
                </c:pt>
                <c:pt idx="16">
                  <c:v>6.2</c:v>
                </c:pt>
                <c:pt idx="18">
                  <c:v>40.9</c:v>
                </c:pt>
                <c:pt idx="19">
                  <c:v>44.4</c:v>
                </c:pt>
                <c:pt idx="20">
                  <c:v>4.4000000000000004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258484360"/>
        <c:axId val="258486712"/>
      </c:barChart>
      <c:catAx>
        <c:axId val="258484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2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lang="ru-RU"/>
            </a:pPr>
            <a:endParaRPr lang="ru-RU"/>
          </a:p>
        </c:txPr>
        <c:crossAx val="258486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848671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6684">
            <a:noFill/>
          </a:ln>
        </c:spPr>
        <c:txPr>
          <a:bodyPr/>
          <a:lstStyle/>
          <a:p>
            <a:pPr>
              <a:defRPr lang="ru-RU"/>
            </a:pPr>
            <a:endParaRPr lang="ru-RU"/>
          </a:p>
        </c:txPr>
        <c:crossAx val="258484360"/>
        <c:crosses val="autoZero"/>
        <c:crossBetween val="between"/>
      </c:valAx>
      <c:spPr>
        <a:noFill/>
        <a:ln w="178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2" b="1" i="0" u="none" strike="noStrike" baseline="0">
          <a:solidFill>
            <a:srgbClr val="960F4B"/>
          </a:solidFill>
          <a:latin typeface="Arial" pitchFamily="34" charset="0"/>
          <a:ea typeface="Arial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86082862062422E-2"/>
          <c:y val="4.5273913108298022E-2"/>
          <c:w val="0.94533612188190363"/>
          <c:h val="0.55820664643473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RW, %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6">
              <a:noFill/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60F4B"/>
              </a:solidFill>
              <a:ln w="2856">
                <a:noFill/>
                <a:prstDash val="solid"/>
              </a:ln>
              <a:effectLst/>
            </c:spPr>
          </c:dPt>
          <c:dLbls>
            <c:dLbl>
              <c:idx val="2"/>
              <c:numFmt formatCode="0.0&quot;%&quot;" sourceLinked="0"/>
              <c:spPr/>
              <c:txPr>
                <a:bodyPr/>
                <a:lstStyle/>
                <a:p>
                  <a:pPr>
                    <a:defRPr lang="ru-RU" sz="2000" b="1">
                      <a:solidFill>
                        <a:srgbClr val="960F4B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>
                    <a:solidFill>
                      <a:srgbClr val="960F4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Авторадио</c:v>
                </c:pt>
                <c:pt idx="1">
                  <c:v>Русское Радио</c:v>
                </c:pt>
                <c:pt idx="3">
                  <c:v>Радио Шансон</c:v>
                </c:pt>
                <c:pt idx="4">
                  <c:v>Европа Плюс</c:v>
                </c:pt>
                <c:pt idx="5">
                  <c:v>Юмор FM</c:v>
                </c:pt>
                <c:pt idx="6">
                  <c:v>Радио Дача</c:v>
                </c:pt>
                <c:pt idx="7">
                  <c:v>Эхо Москвы</c:v>
                </c:pt>
                <c:pt idx="8">
                  <c:v>Дорожное Радио</c:v>
                </c:pt>
                <c:pt idx="9">
                  <c:v>Милицейская Волна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33.14</c:v>
                </c:pt>
                <c:pt idx="1">
                  <c:v>29.02</c:v>
                </c:pt>
                <c:pt idx="2">
                  <c:v>28.110000000000003</c:v>
                </c:pt>
                <c:pt idx="3">
                  <c:v>27.86</c:v>
                </c:pt>
                <c:pt idx="4">
                  <c:v>27.41</c:v>
                </c:pt>
                <c:pt idx="5">
                  <c:v>21.810000000000002</c:v>
                </c:pt>
                <c:pt idx="6">
                  <c:v>21.459999999999997</c:v>
                </c:pt>
                <c:pt idx="7">
                  <c:v>20.05</c:v>
                </c:pt>
                <c:pt idx="8">
                  <c:v>19.95</c:v>
                </c:pt>
                <c:pt idx="9">
                  <c:v>19.939999999999998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58488280"/>
        <c:axId val="258482008"/>
      </c:barChart>
      <c:catAx>
        <c:axId val="25848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6">
            <a:solidFill>
              <a:schemeClr val="bg1">
                <a:lumMod val="75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 lang="ru-RU">
                <a:solidFill>
                  <a:srgbClr val="960F4B"/>
                </a:solidFill>
              </a:defRPr>
            </a:pPr>
            <a:endParaRPr lang="ru-RU"/>
          </a:p>
        </c:txPr>
        <c:crossAx val="258482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8482008"/>
        <c:scaling>
          <c:orientation val="minMax"/>
        </c:scaling>
        <c:delete val="1"/>
        <c:axPos val="l"/>
        <c:numFmt formatCode="0&quot;%&quot;" sourceLinked="0"/>
        <c:majorTickMark val="out"/>
        <c:minorTickMark val="none"/>
        <c:tickLblPos val="none"/>
        <c:crossAx val="258488280"/>
        <c:crosses val="autoZero"/>
        <c:crossBetween val="between"/>
        <c:majorUnit val="10"/>
      </c:valAx>
      <c:spPr>
        <a:noFill/>
        <a:ln w="228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39167472487292E-2"/>
          <c:y val="0.28799169167181432"/>
          <c:w val="0.95988304093567245"/>
          <c:h val="0.39232527414190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RW, %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6">
              <a:noFill/>
              <a:prstDash val="solid"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60F4B"/>
              </a:solidFill>
              <a:ln w="2856">
                <a:noFill/>
                <a:prstDash val="solid"/>
              </a:ln>
              <a:effectLst/>
            </c:spPr>
          </c:dPt>
          <c:dLbls>
            <c:dLbl>
              <c:idx val="0"/>
              <c:numFmt formatCode="0.0&quot;%&quot;" sourceLinked="0"/>
              <c:spPr/>
              <c:txPr>
                <a:bodyPr/>
                <a:lstStyle/>
                <a:p>
                  <a:pPr>
                    <a:defRPr lang="ru-RU" sz="1100">
                      <a:solidFill>
                        <a:srgbClr val="960F4B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991612240251994E-3"/>
                  <c:y val="-2.2177827760353784E-2"/>
                </c:manualLayout>
              </c:layout>
              <c:numFmt formatCode="0.0&quot;%&quot;" sourceLinked="0"/>
              <c:spPr/>
              <c:txPr>
                <a:bodyPr/>
                <a:lstStyle/>
                <a:p>
                  <a:pPr>
                    <a:defRPr lang="ru-RU" sz="2000" b="1">
                      <a:solidFill>
                        <a:srgbClr val="960F4B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>
                    <a:solidFill>
                      <a:srgbClr val="960F4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Европа Плюс</c:v>
                </c:pt>
                <c:pt idx="1">
                  <c:v>Авторадио</c:v>
                </c:pt>
                <c:pt idx="2">
                  <c:v>Русское Радио</c:v>
                </c:pt>
                <c:pt idx="3">
                  <c:v>Дорожное Радио</c:v>
                </c:pt>
                <c:pt idx="5">
                  <c:v>Радио Шансон</c:v>
                </c:pt>
                <c:pt idx="6">
                  <c:v>Юмор FM</c:v>
                </c:pt>
                <c:pt idx="7">
                  <c:v>Маяк</c:v>
                </c:pt>
                <c:pt idx="8">
                  <c:v>Радио Дача</c:v>
                </c:pt>
                <c:pt idx="9">
                  <c:v>Радио России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38.800000000000004</c:v>
                </c:pt>
                <c:pt idx="1">
                  <c:v>37.300000000000004</c:v>
                </c:pt>
                <c:pt idx="2">
                  <c:v>35.1</c:v>
                </c:pt>
                <c:pt idx="3">
                  <c:v>33.6</c:v>
                </c:pt>
                <c:pt idx="4">
                  <c:v>31.9</c:v>
                </c:pt>
                <c:pt idx="5">
                  <c:v>31.3</c:v>
                </c:pt>
                <c:pt idx="6">
                  <c:v>23.3</c:v>
                </c:pt>
                <c:pt idx="7">
                  <c:v>20.3</c:v>
                </c:pt>
                <c:pt idx="8">
                  <c:v>16</c:v>
                </c:pt>
                <c:pt idx="9">
                  <c:v>14.5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58483968"/>
        <c:axId val="258484752"/>
      </c:barChart>
      <c:catAx>
        <c:axId val="25848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6">
            <a:solidFill>
              <a:schemeClr val="bg1"/>
            </a:solidFill>
            <a:prstDash val="solid"/>
          </a:ln>
        </c:spPr>
        <c:txPr>
          <a:bodyPr rot="-5400000" vert="horz"/>
          <a:lstStyle/>
          <a:p>
            <a:pPr>
              <a:defRPr lang="ru-RU" sz="1100">
                <a:solidFill>
                  <a:srgbClr val="960F4B"/>
                </a:solidFill>
              </a:defRPr>
            </a:pPr>
            <a:endParaRPr lang="ru-RU"/>
          </a:p>
        </c:txPr>
        <c:crossAx val="25848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8484752"/>
        <c:scaling>
          <c:orientation val="minMax"/>
        </c:scaling>
        <c:delete val="1"/>
        <c:axPos val="l"/>
        <c:numFmt formatCode="0&quot;%&quot;" sourceLinked="0"/>
        <c:majorTickMark val="out"/>
        <c:minorTickMark val="none"/>
        <c:tickLblPos val="none"/>
        <c:crossAx val="258483968"/>
        <c:crosses val="autoZero"/>
        <c:crossBetween val="between"/>
        <c:majorUnit val="10"/>
      </c:valAx>
      <c:spPr>
        <a:noFill/>
        <a:ln w="228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39167472487292E-2"/>
          <c:y val="0.28799169167181432"/>
          <c:w val="0.95988304093567245"/>
          <c:h val="0.39232527414190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RD, %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6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60F4B"/>
              </a:solidFill>
              <a:ln w="2856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8.6389934688302344E-3"/>
                  <c:y val="3.1682611086219646E-3"/>
                </c:manualLayout>
              </c:layout>
              <c:numFmt formatCode="0.0&quot;%&quot;" sourceLinked="0"/>
              <c:spPr/>
              <c:txPr>
                <a:bodyPr/>
                <a:lstStyle/>
                <a:p>
                  <a:pPr>
                    <a:defRPr lang="ru-RU" sz="3200" b="1">
                      <a:solidFill>
                        <a:srgbClr val="960F4B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983224480504E-3"/>
                  <c:y val="3.1682611086219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50" b="0">
                    <a:solidFill>
                      <a:srgbClr val="960F4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1">
                  <c:v>Авторадио</c:v>
                </c:pt>
                <c:pt idx="2">
                  <c:v>Русское Радио</c:v>
                </c:pt>
                <c:pt idx="3">
                  <c:v>Дорожное Радио</c:v>
                </c:pt>
                <c:pt idx="4">
                  <c:v>Европа Плюс</c:v>
                </c:pt>
                <c:pt idx="5">
                  <c:v>Радио Шансон</c:v>
                </c:pt>
                <c:pt idx="6">
                  <c:v>Юмор FM</c:v>
                </c:pt>
                <c:pt idx="7">
                  <c:v>Радио Дача</c:v>
                </c:pt>
                <c:pt idx="8">
                  <c:v>Маяк</c:v>
                </c:pt>
                <c:pt idx="9">
                  <c:v>Милицейская Волна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18.3</c:v>
                </c:pt>
                <c:pt idx="1">
                  <c:v>18.2</c:v>
                </c:pt>
                <c:pt idx="2">
                  <c:v>16.600000000000001</c:v>
                </c:pt>
                <c:pt idx="3">
                  <c:v>16.3</c:v>
                </c:pt>
                <c:pt idx="4">
                  <c:v>15.5</c:v>
                </c:pt>
                <c:pt idx="5">
                  <c:v>13.9</c:v>
                </c:pt>
                <c:pt idx="6">
                  <c:v>9.8000000000000007</c:v>
                </c:pt>
                <c:pt idx="7">
                  <c:v>7.9</c:v>
                </c:pt>
                <c:pt idx="8">
                  <c:v>6.1</c:v>
                </c:pt>
                <c:pt idx="9">
                  <c:v>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58481224"/>
        <c:axId val="257199432"/>
      </c:barChart>
      <c:catAx>
        <c:axId val="25848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6">
            <a:solidFill>
              <a:schemeClr val="bg1"/>
            </a:solidFill>
            <a:prstDash val="solid"/>
          </a:ln>
        </c:spPr>
        <c:txPr>
          <a:bodyPr rot="-5400000" vert="horz"/>
          <a:lstStyle/>
          <a:p>
            <a:pPr>
              <a:defRPr lang="ru-RU" sz="1100">
                <a:solidFill>
                  <a:srgbClr val="960F4B"/>
                </a:solidFill>
              </a:defRPr>
            </a:pPr>
            <a:endParaRPr lang="ru-RU"/>
          </a:p>
        </c:txPr>
        <c:crossAx val="257199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199432"/>
        <c:scaling>
          <c:orientation val="minMax"/>
        </c:scaling>
        <c:delete val="1"/>
        <c:axPos val="l"/>
        <c:numFmt formatCode="0&quot;%&quot;" sourceLinked="0"/>
        <c:majorTickMark val="out"/>
        <c:minorTickMark val="none"/>
        <c:tickLblPos val="none"/>
        <c:crossAx val="258481224"/>
        <c:crosses val="autoZero"/>
        <c:crossBetween val="between"/>
        <c:majorUnit val="10"/>
      </c:valAx>
      <c:spPr>
        <a:noFill/>
        <a:ln w="228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987541-D459-4389-A39A-7E5821AA8234}" type="datetimeFigureOut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CFA2E5-E1C5-4FE7-B19A-0FCD620E30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2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411F6F-2F44-47D6-91F1-E46823B218D3}" type="datetimeFigureOut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F56A56-D610-448F-B705-A97256ACA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94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56A56-D610-448F-B705-A97256ACAA3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04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56785-2AB2-4897-9778-DF2667029B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0732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73479B-2570-47ED-97F9-40FFF61475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6524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4859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400" b="1" kern="1200" dirty="0" smtClean="0">
                <a:ln w="12700">
                  <a:solidFill>
                    <a:srgbClr val="F0CD32"/>
                  </a:solidFill>
                </a:ln>
                <a:solidFill>
                  <a:srgbClr val="960F4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564313"/>
            <a:ext cx="2133600" cy="293687"/>
          </a:xfrm>
        </p:spPr>
        <p:txBody>
          <a:bodyPr/>
          <a:lstStyle>
            <a:lvl1pPr>
              <a:defRPr sz="1000" baseline="0">
                <a:solidFill>
                  <a:srgbClr val="FFF073"/>
                </a:solidFill>
              </a:defRPr>
            </a:lvl1pPr>
          </a:lstStyle>
          <a:p>
            <a:pPr>
              <a:defRPr/>
            </a:pPr>
            <a:fld id="{64051182-D928-48AF-808D-AD58A25C7C2E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13" name="Picture 2" descr="H:\WORK\2009 12 08 фирм стиль презентаций ЕМГ\графика\РетроФМ\РетроФМ\РетроФМ\Boxes\bgr_head.gif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 flipV="1"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14" name="Picture 4" descr="\\Data1\projects\PR\Logo\Media Plus\Logo_little_transparent.gif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6231381"/>
            <a:ext cx="437979" cy="43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C87A-2446-4450-A232-718D3F1365C0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D2B0E-2CB4-4E14-B681-91F398A2881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ABBE-70F9-465E-86D6-CBB5B2DACDA3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124E-FA5A-40B4-B9FB-309C6369312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2B9F-A09D-4ACD-AE57-21913E5C0B1E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ABE4-7D52-42EE-830F-9F609FF4DB4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003C"/>
                </a:solidFill>
              </a:defRPr>
            </a:lvl1pPr>
            <a:lvl2pPr>
              <a:defRPr>
                <a:solidFill>
                  <a:srgbClr val="96003C"/>
                </a:solidFill>
              </a:defRPr>
            </a:lvl2pPr>
            <a:lvl3pPr>
              <a:defRPr>
                <a:solidFill>
                  <a:srgbClr val="96003C"/>
                </a:solidFill>
              </a:defRPr>
            </a:lvl3pPr>
            <a:lvl4pPr>
              <a:defRPr>
                <a:solidFill>
                  <a:srgbClr val="96003C"/>
                </a:solidFill>
              </a:defRPr>
            </a:lvl4pPr>
            <a:lvl5pPr>
              <a:defRPr>
                <a:solidFill>
                  <a:srgbClr val="9600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3F41-2E25-46B0-B385-3BDAC1A09E69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A465-6498-43E8-9184-EEBFFF2F2EF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57617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b="1" kern="1200" dirty="0" smtClean="0">
                <a:ln w="12700">
                  <a:solidFill>
                    <a:srgbClr val="F0CD32"/>
                  </a:solidFill>
                </a:ln>
                <a:solidFill>
                  <a:srgbClr val="960F4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743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691D-F9FB-46CE-A578-8C56C9DE8CAF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2CE3-DD8A-4FF4-A943-7F2181AD7A6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C59E-CF65-43A7-9ADA-831488FF4656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40CE-2B4B-470B-B159-58B6EB902BF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7B4C-2466-4FC1-BF36-B421BB365F0E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FC84-200E-4D20-B561-C768FDE2078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BED7-791C-4E33-A5AA-F7DC1AE62B52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852A-CE7B-47E4-975E-3D3C5AAAAC6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2CFF-1A71-446D-B365-194591475F4B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0024-457D-4919-8C6B-F9BBD53AA6A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 userDrawn="1"/>
        </p:nvSpPr>
        <p:spPr>
          <a:xfrm>
            <a:off x="0" y="1214438"/>
            <a:ext cx="9144000" cy="535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Rectangle 14"/>
          <p:cNvSpPr/>
          <p:nvPr userDrawn="1"/>
        </p:nvSpPr>
        <p:spPr>
          <a:xfrm>
            <a:off x="0" y="6072188"/>
            <a:ext cx="9144000" cy="784225"/>
          </a:xfrm>
          <a:prstGeom prst="rect">
            <a:avLst/>
          </a:prstGeom>
          <a:gradFill>
            <a:gsLst>
              <a:gs pos="100000">
                <a:schemeClr val="bg1"/>
              </a:gs>
              <a:gs pos="10000">
                <a:srgbClr val="96003C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1751013" y="6373813"/>
            <a:ext cx="56070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073"/>
                </a:solidFill>
                <a:latin typeface="Calibri" pitchFamily="34" charset="0"/>
                <a:cs typeface="+mn-cs"/>
              </a:rPr>
              <a:t>Россия, Москва, 109004, ул. Станиславского, 21/5. Тел. +7 (495) 620-46-64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073"/>
                </a:solidFill>
                <a:latin typeface="Calibri" pitchFamily="34" charset="0"/>
                <a:cs typeface="+mn-cs"/>
              </a:rPr>
              <a:t>www.mediaplus.</a:t>
            </a:r>
            <a:r>
              <a:rPr lang="en-US" sz="900" b="1" dirty="0">
                <a:solidFill>
                  <a:srgbClr val="FFF073"/>
                </a:solidFill>
                <a:latin typeface="Calibri" pitchFamily="34" charset="0"/>
                <a:cs typeface="+mn-cs"/>
              </a:rPr>
              <a:t>ru</a:t>
            </a:r>
          </a:p>
        </p:txBody>
      </p:sp>
      <p:pic>
        <p:nvPicPr>
          <p:cNvPr id="7" name="Picture 4" descr="\\Data1\projects\PR\Logo\Media Plus\Logo_little_transparent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14362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4859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400" b="1" kern="1200" dirty="0" smtClean="0">
                <a:ln w="12700">
                  <a:solidFill>
                    <a:srgbClr val="F0CD32"/>
                  </a:solidFill>
                </a:ln>
                <a:solidFill>
                  <a:srgbClr val="960F4B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60F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r" defTabSz="914400" rtl="0" eaLnBrk="1" latinLnBrk="0" hangingPunct="1">
              <a:defRPr lang="ru-RU" sz="1000" kern="1200">
                <a:solidFill>
                  <a:srgbClr val="F0CD3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D8493B-3BD2-4573-81EA-D980E2FC266A}" type="datetime1">
              <a:rPr lang="ru-RU"/>
              <a:pPr>
                <a:defRPr/>
              </a:pPr>
              <a:t>27.08.2015</a:t>
            </a:fld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4313"/>
            <a:ext cx="2133600" cy="293687"/>
          </a:xfrm>
        </p:spPr>
        <p:txBody>
          <a:bodyPr/>
          <a:lstStyle>
            <a:lvl1pPr>
              <a:defRPr sz="1000" baseline="0">
                <a:solidFill>
                  <a:srgbClr val="FFF073"/>
                </a:solidFill>
              </a:defRPr>
            </a:lvl1pPr>
          </a:lstStyle>
          <a:p>
            <a:pPr>
              <a:defRPr/>
            </a:pPr>
            <a:fld id="{146D5627-12B3-4D6E-A546-5D695C831D3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7357-7D45-4705-9502-469998BFA681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B34A-1BFE-41BE-8D2C-89057B3EE8A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9E159D-D2A3-48AA-8D4F-5D7853E4C337}" type="datetime1">
              <a:rPr lang="ru-RU"/>
              <a:pPr>
                <a:defRPr/>
              </a:pPr>
              <a:t>27.08.2015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0200"/>
            <a:ext cx="2133600" cy="141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800" kern="1200" baseline="0">
                <a:solidFill>
                  <a:srgbClr val="FFF07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0461BB-ECDB-4F85-A47D-C18AFD2076A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 edit Master title style</a:t>
            </a:r>
            <a:endParaRPr lang="ru-RU" dirty="0"/>
          </a:p>
        </p:txBody>
      </p:sp>
      <p:pic>
        <p:nvPicPr>
          <p:cNvPr id="16" name="Picture 5" descr="C:\Documents and Settings\victor.pashchenko\Desktop\bgr_head.gif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1332000"/>
          </a:xfrm>
          <a:prstGeom prst="rect">
            <a:avLst/>
          </a:prstGeom>
          <a:noFill/>
        </p:spPr>
      </p:pic>
      <p:pic>
        <p:nvPicPr>
          <p:cNvPr id="17" name="Picture 6" descr="H:\WORK\2009 12 08 фирм стиль презентаций ЕМГ\графика\РетроФМ\РетроФМ\РетроФМ\Boxes\content_bg_party.gif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643710"/>
            <a:ext cx="9144000" cy="214290"/>
          </a:xfrm>
          <a:prstGeom prst="rect">
            <a:avLst/>
          </a:prstGeom>
          <a:noFill/>
        </p:spPr>
      </p:pic>
      <p:pic>
        <p:nvPicPr>
          <p:cNvPr id="18" name="Picture 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08520" y="188640"/>
            <a:ext cx="166997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50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ru-RU" sz="4000" b="1" kern="1200" dirty="0">
          <a:gradFill>
            <a:gsLst>
              <a:gs pos="15000">
                <a:schemeClr val="bg1"/>
              </a:gs>
              <a:gs pos="54000">
                <a:srgbClr val="F3D75F"/>
              </a:gs>
            </a:gsLst>
            <a:lin ang="5400000" scaled="0"/>
          </a:gradFill>
          <a:latin typeface="+mn-lt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960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96003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6003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6003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9600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trofm.ru/index.php?go=gorosko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edia.tumblr.com/tumblr_ky336wwP5c1qakmvg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hyperlink" Target="http://www.sun-hands.ru/fobshenie1.jpg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razvitie.com.ua/mat/fr_1.jpg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1870" y="2348880"/>
            <a:ext cx="71625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ahoma" pitchFamily="34" charset="0"/>
              </a:rPr>
              <a:t>Ретро </a:t>
            </a: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ahoma" pitchFamily="34" charset="0"/>
              </a:rPr>
              <a:t>FM</a:t>
            </a:r>
          </a:p>
          <a:p>
            <a:pPr algn="ctr" fontAlgn="auto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ahoma" pitchFamily="34" charset="0"/>
              </a:rPr>
              <a:t>95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ahoma" pitchFamily="34" charset="0"/>
              </a:rPr>
              <a:t>.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ahoma" pitchFamily="34" charset="0"/>
              </a:rPr>
              <a:t>5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ahoma" pitchFamily="34" charset="0"/>
              </a:rPr>
              <a:t> </a:t>
            </a:r>
            <a:r>
              <a:rPr lang="en-US" sz="6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ahoma" pitchFamily="34" charset="0"/>
              </a:rPr>
              <a:t>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4553" y="2391411"/>
            <a:ext cx="7229864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ЭФИРНЫЕ 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F4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  <a:p>
            <a:pPr algn="ctr" fontAlgn="auto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ПРОЕКТЫ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F4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46EE28-4EA5-48CB-A655-086558E404A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dirty="0" smtClean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664325"/>
            <a:ext cx="6983413" cy="18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</a:pP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Источник: </a:t>
            </a:r>
            <a:r>
              <a:rPr lang="en-US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TNS. </a:t>
            </a: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Москва. Март - Май 2013  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Будни. 7:00 – 11:00. Ретро </a:t>
            </a:r>
            <a:r>
              <a:rPr lang="en-US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FM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 Возможно спонсирование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476672"/>
            <a:ext cx="8568952" cy="72008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Ретро </a:t>
            </a:r>
            <a:r>
              <a:rPr lang="en-GB" sz="32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FM - </a:t>
            </a:r>
            <a:r>
              <a:rPr lang="ru-RU" sz="32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Утреннее </a:t>
            </a:r>
            <a:r>
              <a:rPr lang="ru-RU" sz="32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шоу </a:t>
            </a:r>
            <a:r>
              <a:rPr lang="ru-RU" sz="32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 </a:t>
            </a:r>
            <a:endParaRPr lang="ru-RU" sz="3200" b="1" baseline="30000" dirty="0">
              <a:gradFill>
                <a:gsLst>
                  <a:gs pos="15000">
                    <a:schemeClr val="bg1"/>
                  </a:gs>
                  <a:gs pos="54000">
                    <a:srgbClr val="F3D75F"/>
                  </a:gs>
                </a:gsLst>
                <a:lin ang="5400000" scaled="0"/>
              </a:gra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4341" name="Content Placeholder 5"/>
          <p:cNvSpPr>
            <a:spLocks noGrp="1"/>
          </p:cNvSpPr>
          <p:nvPr>
            <p:ph idx="1"/>
          </p:nvPr>
        </p:nvSpPr>
        <p:spPr bwMode="auto">
          <a:xfrm>
            <a:off x="3708400" y="1556792"/>
            <a:ext cx="5400675" cy="38779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ПОРА ПРОСЫПАТЬСЯ! </a:t>
            </a:r>
          </a:p>
          <a:p>
            <a:pPr marL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Утреннее шоу </a:t>
            </a:r>
            <a:r>
              <a:rPr lang="ru-RU" sz="20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«Первая смена» - </a:t>
            </a:r>
          </a:p>
          <a:p>
            <a:pPr marL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1800" u="sng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каждый будний день с 7 до 11 утра</a:t>
            </a:r>
            <a:r>
              <a:rPr lang="ru-RU" sz="18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! </a:t>
            </a:r>
          </a:p>
          <a:p>
            <a:pPr marL="0" eaLnBrk="1" hangingPunct="1">
              <a:buFont typeface="Arial" charset="0"/>
              <a:buNone/>
            </a:pPr>
            <a:endParaRPr lang="ru-RU" sz="400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marL="0" eaLnBrk="1" hangingPunct="1">
              <a:buFont typeface="Arial" charset="0"/>
              <a:buNone/>
            </a:pPr>
            <a:r>
              <a:rPr lang="ru-RU" sz="18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Ведущие - </a:t>
            </a:r>
            <a:r>
              <a:rPr lang="ru-RU" sz="18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Минаев, Ветрова и Дима</a:t>
            </a:r>
            <a:r>
              <a:rPr lang="ru-RU" sz="18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18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eaLnBrk="1" hangingPunct="1">
              <a:buFont typeface="Arial" charset="0"/>
              <a:buNone/>
            </a:pPr>
            <a:endParaRPr lang="ru-RU" sz="500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marL="0"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«Первая смена» -</a:t>
            </a:r>
            <a:r>
              <a:rPr lang="ru-RU" sz="18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это отличное настроение, оригинальные игры, свежие новости, импровизации ведущих – шутки, песни, розыгрыши! </a:t>
            </a:r>
            <a:endParaRPr lang="ru-RU" sz="2000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marL="0" eaLnBrk="1" hangingPunct="1">
              <a:buFont typeface="Arial" charset="0"/>
              <a:buNone/>
            </a:pPr>
            <a:endParaRPr lang="ru-RU" sz="400" b="1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marL="0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«ПЕРВАЯ СМЕНА»</a:t>
            </a:r>
          </a:p>
          <a:p>
            <a:pPr marL="0" eaLnBrk="1" hangingPunct="1">
              <a:buFont typeface="Arial" charset="0"/>
              <a:buNone/>
            </a:pPr>
            <a:r>
              <a:rPr lang="en-GB" sz="28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- </a:t>
            </a:r>
            <a:r>
              <a:rPr lang="ru-RU" sz="28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вставай и не зевай</a:t>
            </a:r>
            <a:r>
              <a:rPr lang="en-GB" sz="28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14342" name="Рисунок 11" descr="Ведутршоу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04" y="1556792"/>
            <a:ext cx="25931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47510" y="5445224"/>
            <a:ext cx="8028946" cy="966326"/>
          </a:xfrm>
          <a:prstGeom prst="roundRect">
            <a:avLst/>
          </a:prstGeom>
          <a:solidFill>
            <a:srgbClr val="960F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Ежедневная аудитория программы – </a:t>
            </a:r>
            <a:r>
              <a:rPr lang="ru-RU" sz="2400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427 тыс.</a:t>
            </a:r>
            <a:r>
              <a:rPr lang="ru-RU" sz="2800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человек в </a:t>
            </a:r>
            <a:r>
              <a:rPr lang="ru-RU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Москве,</a:t>
            </a:r>
            <a:endParaRPr lang="ru-RU" dirty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 еженедельная аудитория –</a:t>
            </a:r>
            <a:r>
              <a:rPr lang="ru-RU" sz="20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1,6 </a:t>
            </a:r>
            <a:r>
              <a:rPr lang="ru-RU" sz="2400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млн.</a:t>
            </a:r>
            <a:r>
              <a:rPr lang="ru-RU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слушателей</a:t>
            </a:r>
            <a:r>
              <a:rPr lang="ru-RU" baseline="300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aseline="30000" dirty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Documents and Settings\victor.pashchenko\Desktop\audie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425" y="0"/>
            <a:ext cx="12985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D5A83-B192-4091-A147-F60847DD7A0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80528" y="142875"/>
            <a:ext cx="8028384" cy="1143000"/>
          </a:xfrm>
        </p:spPr>
        <p:txBody>
          <a:bodyPr/>
          <a:lstStyle/>
          <a:p>
            <a:pPr algn="ctr"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sz="3000" dirty="0">
                <a:latin typeface="Bookman Old Style" pitchFamily="18" charset="0"/>
              </a:rPr>
              <a:t>            </a:t>
            </a:r>
            <a:r>
              <a:rPr lang="ru-RU" sz="3200" dirty="0" smtClean="0">
                <a:latin typeface="Arial Black" pitchFamily="34" charset="0"/>
              </a:rPr>
              <a:t>«Первая смена». Рубрики.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985333"/>
            <a:ext cx="85749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«ГЛОБАЛЬНЫЙ ГОРОСКОП»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Ежедневно главный астролог страны Павел Глоба представляет эксклюзивный гороскоп, подготовленный специально для слушателей Ретро </a:t>
            </a:r>
            <a:r>
              <a:rPr lang="en-US" sz="15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FM.</a:t>
            </a:r>
            <a:endParaRPr lang="ru-RU" sz="15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960F4B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ТЕЛЕФОННЫЙ РОЗЫГРЫШ «ГРОМКАЯ СВЯЗЬ»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Ведущие Утреннего шоу «Первая Смена» звонят в самые разные организации от имени вымышленных ассоциаций, объединений, творческих союзов и предлагают внедрить в жизнь находящиеся «за гранью фантастики» идеи и изобретения, чтобы послужить делу </a:t>
            </a:r>
            <a:r>
              <a:rPr lang="ru-RU" sz="15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прогресса</a:t>
            </a:r>
            <a:r>
              <a:rPr lang="en-GB" sz="15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rgbClr val="960F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5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«ТРИ АККОРДА»</a:t>
            </a:r>
          </a:p>
          <a:p>
            <a:r>
              <a:rPr lang="ru-RU" sz="15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Продемонстрируйте знание лучшей музыки 70-х, 80-х и 90-х. Услышав отрывок из известной песни, вы должны правильно ответить на связанные с ней вопросы, например, назвать не только исполнителя, но и автора музыки или фильм, в котором она звучала. Сумма вашего денежного выигрыша будет увеличиваться в зависимости от количества правильных ответов.</a:t>
            </a:r>
            <a:endParaRPr lang="ru-RU" sz="15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Прямоугольник 14"/>
          <p:cNvSpPr>
            <a:spLocks noChangeArrowheads="1"/>
          </p:cNvSpPr>
          <p:nvPr/>
        </p:nvSpPr>
        <p:spPr bwMode="auto">
          <a:xfrm>
            <a:off x="34925" y="6651625"/>
            <a:ext cx="3071675" cy="18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</a:pP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Рубрики ротируются. Текущую сетку уточняйте в </a:t>
            </a:r>
            <a:r>
              <a:rPr lang="en-US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Media Plus</a:t>
            </a:r>
            <a:endParaRPr lang="ru-RU" sz="8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Прямоугольник 15"/>
          <p:cNvSpPr>
            <a:spLocks noChangeArrowheads="1"/>
          </p:cNvSpPr>
          <p:nvPr/>
        </p:nvSpPr>
        <p:spPr bwMode="auto">
          <a:xfrm>
            <a:off x="395288" y="3860800"/>
            <a:ext cx="8748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dirty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716" y="1700808"/>
            <a:ext cx="87178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«ЧТО? ГДЕ? КОГДА?»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Радиоверсия легендарной телеигры – только на Ретро </a:t>
            </a:r>
            <a:r>
              <a:rPr lang="en-US" sz="15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FM</a:t>
            </a:r>
            <a:r>
              <a:rPr lang="ru-RU" sz="15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Телезрители – против радиослушателей! Дозвонитесь в эфир Первой смены, станьте капитаном команды радиознатоков  и за правильный ответ получите до 30 000 рублей от Ретро </a:t>
            </a:r>
            <a:r>
              <a:rPr lang="en-US" sz="15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FM!</a:t>
            </a:r>
            <a:endParaRPr lang="ru-RU" sz="15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Documents and Settings\victor.pashchenko\Desktop\audie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425" y="0"/>
            <a:ext cx="12985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1FB06-D0F4-4DD4-B21F-ADDA1051CF4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80528" y="142875"/>
            <a:ext cx="7956376" cy="1143000"/>
          </a:xfrm>
        </p:spPr>
        <p:txBody>
          <a:bodyPr/>
          <a:lstStyle/>
          <a:p>
            <a:pPr algn="ctr"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sz="3200" dirty="0">
                <a:latin typeface="Bookman Old Style" pitchFamily="18" charset="0"/>
              </a:rPr>
              <a:t>            </a:t>
            </a:r>
            <a:r>
              <a:rPr lang="ru-RU" sz="3200" dirty="0" smtClean="0">
                <a:latin typeface="Arial Black" pitchFamily="34" charset="0"/>
              </a:rPr>
              <a:t>«Первая смена». Рубрики.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1480130"/>
            <a:ext cx="8892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«КЛЕВОЕ ДЕЛО»</a:t>
            </a:r>
          </a:p>
          <a:p>
            <a:r>
              <a:rPr lang="ru-RU" sz="16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Покажите Минаеву, Ветровой и Диме, насколько хорошо вы разбираетесь в рыбной ловле. Отгадайте, какие из предложенных названий относятся к рыбам, и получите возможность выиграть  отличную надувную лодку с  особыми приспособлениями для рыбацких снастей.</a:t>
            </a:r>
          </a:p>
          <a:p>
            <a:endParaRPr lang="ru-RU" sz="1600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«СМЕШНЫЕ ЦЕНЫ»</a:t>
            </a:r>
          </a:p>
          <a:p>
            <a:r>
              <a:rPr lang="ru-RU" sz="16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Примерьте на себя роль работника простого советского магазина. Покажите, насколько хорошо вы помните цены советских времен и правильно расположите ценники на те товары, которые предложат вам ведущие.</a:t>
            </a:r>
          </a:p>
          <a:p>
            <a:r>
              <a:rPr lang="ru-RU" sz="16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Победитель игры получит возможность самостоятельно выбрать себе ностальгический приз – наручные часы «Электроника», легендарную электронную игру «Ну, погоди» или фотоаппарат «</a:t>
            </a:r>
            <a:r>
              <a:rPr lang="ru-RU" sz="1600" dirty="0" err="1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Полароид</a:t>
            </a:r>
            <a:r>
              <a:rPr lang="ru-RU" sz="16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«УТРЕННЯЯ ПОЧТА»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Минаев, Ветрова и Дима знакомят вас с самыми интересными и актуальными публикациями из свежей </a:t>
            </a:r>
            <a:r>
              <a:rPr lang="ru-RU" sz="16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прессы</a:t>
            </a:r>
            <a:r>
              <a:rPr lang="en-GB" sz="16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960F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«ФИЗКУЛЬТПРИВЕТ»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Главный болельщик Ретро FM - Дима расскажет вам о новостях спорта. За полторы минуты вы узнаете всё! </a:t>
            </a:r>
            <a:r>
              <a:rPr lang="ru-RU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960F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Прямоугольник 16"/>
          <p:cNvSpPr>
            <a:spLocks noChangeArrowheads="1"/>
          </p:cNvSpPr>
          <p:nvPr/>
        </p:nvSpPr>
        <p:spPr bwMode="auto">
          <a:xfrm>
            <a:off x="250825" y="5805488"/>
            <a:ext cx="8532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dirty="0">
              <a:solidFill>
                <a:srgbClr val="002060"/>
              </a:solidFill>
              <a:latin typeface="Book Antiqua" pitchFamily="18" charset="0"/>
              <a:hlinkClick r:id="rId4" action="ppaction://hlinkfile"/>
            </a:endParaRPr>
          </a:p>
        </p:txBody>
      </p:sp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34925" y="6651625"/>
            <a:ext cx="3071675" cy="18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</a:pP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Рубрики ротируются. Текущую сетку уточняйте в </a:t>
            </a:r>
            <a:r>
              <a:rPr lang="en-US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Media Plus</a:t>
            </a:r>
            <a:endParaRPr lang="ru-RU" sz="8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Documents and Settings\victor.pashchenko\Desktop\audie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425" y="0"/>
            <a:ext cx="12985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C3861-258E-480B-9189-004A5A47483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7740352" cy="953218"/>
          </a:xfrm>
        </p:spPr>
        <p:txBody>
          <a:bodyPr/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dirty="0">
                <a:latin typeface="Arial Black" pitchFamily="34" charset="0"/>
              </a:rPr>
              <a:t>                Программы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20503" y="1556792"/>
            <a:ext cx="6443985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«ВЕЧЕРИНКА РЕТРО </a:t>
            </a:r>
            <a:r>
              <a:rPr lang="en-US" sz="24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FM</a:t>
            </a:r>
            <a:r>
              <a:rPr lang="ru-RU" sz="24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: радиоверсия» </a:t>
            </a:r>
            <a:endParaRPr lang="ru-RU" sz="2400" b="1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(ежедневно с 21:00 до </a:t>
            </a:r>
            <a:r>
              <a:rPr lang="ru-RU" sz="1600" i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00:00</a:t>
            </a:r>
            <a:r>
              <a:rPr lang="ru-RU" sz="1600" i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Радиоверсия клубной Вечеринки Ретро </a:t>
            </a:r>
            <a:r>
              <a:rPr lang="en-US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FM</a:t>
            </a:r>
            <a:r>
              <a:rPr lang="ru-RU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Лучшие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танцевальные </a:t>
            </a: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песни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70-80-90-х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u="sng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живом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миксе </a:t>
            </a:r>
            <a:r>
              <a:rPr lang="en-US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DJ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Чайкина</a:t>
            </a:r>
            <a:r>
              <a:rPr lang="en-US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DJ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Крупатина. Коллекционные треки эпохи диско!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Еще больше золотых суперхитов для веселого отдыха дома, на природе, на даче! </a:t>
            </a:r>
            <a:endParaRPr lang="ru-RU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ТАНЦУЙ, СТРАНА!</a:t>
            </a:r>
            <a:endParaRPr lang="ru-RU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252536" y="4653136"/>
            <a:ext cx="6374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«ФЕЛИЧИТА</a:t>
            </a:r>
            <a:r>
              <a:rPr lang="ru-RU" sz="24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(каждый день с 14:00 до 15:00)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Музыкальные пожелания слушателей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выполняет легендарный ди-джей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Таня Годунова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628254"/>
            <a:ext cx="1975439" cy="1800200"/>
          </a:xfrm>
          <a:prstGeom prst="roundRect">
            <a:avLst>
              <a:gd name="adj" fmla="val 8625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7416" name="Picture 6" descr="C:\Documents and Settings\a.kozlova\Desktop\94e928396838.png"/>
          <p:cNvPicPr>
            <a:picLocks noChangeAspect="1" noChangeArrowheads="1"/>
          </p:cNvPicPr>
          <p:nvPr/>
        </p:nvPicPr>
        <p:blipFill>
          <a:blip r:embed="rId4" cstate="print"/>
          <a:srcRect b="-4762"/>
          <a:stretch>
            <a:fillRect/>
          </a:stretch>
        </p:blipFill>
        <p:spPr bwMode="auto">
          <a:xfrm>
            <a:off x="6516217" y="4713911"/>
            <a:ext cx="2303934" cy="173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820" y="2391411"/>
            <a:ext cx="8225330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имиджевые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F4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  <a:p>
            <a:pPr algn="ctr" fontAlgn="auto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ПРОЕКТЫ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F4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42AAB-C5EA-4ECE-A0B3-3D37A69987C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60647"/>
            <a:ext cx="9036496" cy="1025227"/>
          </a:xfrm>
        </p:spPr>
        <p:txBody>
          <a:bodyPr/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sz="3600" dirty="0">
                <a:latin typeface="Arial Black" pitchFamily="34" charset="0"/>
              </a:rPr>
              <a:t>         </a:t>
            </a:r>
            <a:r>
              <a:rPr sz="3600" dirty="0" smtClean="0">
                <a:latin typeface="Arial Black" pitchFamily="34" charset="0"/>
              </a:rPr>
              <a:t>Легенды  РЕТРО </a:t>
            </a:r>
            <a:r>
              <a:rPr lang="en-US" sz="3600" dirty="0" smtClean="0">
                <a:latin typeface="Arial Black" pitchFamily="34" charset="0"/>
              </a:rPr>
              <a:t>FM</a:t>
            </a:r>
            <a:endParaRPr sz="3600" dirty="0">
              <a:latin typeface="Arial Black" pitchFamily="34" charset="0"/>
            </a:endParaRPr>
          </a:p>
        </p:txBody>
      </p:sp>
      <p:sp>
        <p:nvSpPr>
          <p:cNvPr id="19461" name="Rectangle 3"/>
          <p:cNvSpPr txBox="1">
            <a:spLocks noChangeArrowheads="1"/>
          </p:cNvSpPr>
          <p:nvPr/>
        </p:nvSpPr>
        <p:spPr bwMode="auto">
          <a:xfrm>
            <a:off x="36513" y="6669484"/>
            <a:ext cx="626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По проекту возможна партнерская программа</a:t>
            </a:r>
          </a:p>
        </p:txBody>
      </p:sp>
      <p:pic>
        <p:nvPicPr>
          <p:cNvPr id="11" name="Рисунок 10" descr="3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5585" y="1412776"/>
            <a:ext cx="2290911" cy="1584176"/>
          </a:xfrm>
          <a:prstGeom prst="roundRect">
            <a:avLst/>
          </a:prstGeom>
        </p:spPr>
      </p:pic>
      <p:pic>
        <p:nvPicPr>
          <p:cNvPr id="12" name="Рисунок 11" descr="Юрий Анто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068960"/>
            <a:ext cx="2232248" cy="1666746"/>
          </a:xfrm>
          <a:prstGeom prst="roundRect">
            <a:avLst/>
          </a:prstGeom>
        </p:spPr>
      </p:pic>
      <p:pic>
        <p:nvPicPr>
          <p:cNvPr id="14" name="Рисунок 13" descr="Леонтьев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18" y="1412776"/>
            <a:ext cx="2167626" cy="1584176"/>
          </a:xfrm>
          <a:prstGeom prst="roundRect">
            <a:avLst/>
          </a:prstGeom>
        </p:spPr>
      </p:pic>
      <p:pic>
        <p:nvPicPr>
          <p:cNvPr id="15" name="Рисунок 14" descr="Шатун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869160"/>
            <a:ext cx="2232248" cy="1584176"/>
          </a:xfrm>
          <a:prstGeom prst="roundRect">
            <a:avLst/>
          </a:prstGeom>
        </p:spPr>
      </p:pic>
      <p:pic>
        <p:nvPicPr>
          <p:cNvPr id="10" name="Рисунок 15" descr="!00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27" y="4869160"/>
            <a:ext cx="2347933" cy="1512168"/>
          </a:xfrm>
          <a:prstGeom prst="round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11760" y="1412776"/>
            <a:ext cx="432048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ru-RU" sz="15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Международный  музыкальный фестиваль</a:t>
            </a:r>
            <a:endParaRPr lang="en-US" sz="1500" b="1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endParaRPr lang="en-US" sz="300" b="1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ru-RU" sz="24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Легенды РЕТРО </a:t>
            </a:r>
            <a:r>
              <a:rPr lang="en-US" sz="2400" b="1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FM</a:t>
            </a:r>
            <a:r>
              <a:rPr lang="ru-RU" sz="2400" b="1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» </a:t>
            </a:r>
            <a:endParaRPr lang="ru-RU" sz="2400" b="1" dirty="0" smtClean="0">
              <a:solidFill>
                <a:srgbClr val="960F4B"/>
              </a:solidFill>
              <a:latin typeface="Arial Black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endParaRPr lang="en-US" sz="100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ru-RU" sz="13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Один из самых масштабных и популярных фестивалей в России. В своё время именно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ru-RU" sz="13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«Легенды Ретро FM» </a:t>
            </a:r>
            <a:r>
              <a:rPr lang="ru-RU" sz="13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вернули на сцену культовые европейские группы – DSCHINGHIS KHAN, ARMY OF LOVERS, ARABESQUE, ACE OF BASE. Все они впервые после долгих лет возвратились к своим поклонникам благодаря Ретро FM. </a:t>
            </a:r>
            <a:endParaRPr lang="ru-RU" sz="1300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ru-RU" sz="8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en-US" sz="13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Восемь </a:t>
            </a:r>
            <a:r>
              <a:rPr lang="ru-RU" sz="13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лет подряд </a:t>
            </a:r>
            <a:r>
              <a:rPr lang="ru-RU" sz="13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«Легенды Ретро FM» </a:t>
            </a:r>
            <a:r>
              <a:rPr lang="ru-RU" sz="13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собирают аншлаг в «Олимпийском». Десятки миллионов зрителей во всем мире смотрят телеверсии фестиваля на Первом канале</a:t>
            </a:r>
            <a:r>
              <a:rPr lang="ru-RU" sz="13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ru-RU" sz="13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Каждый год Ретро FM дарит своим слушателям незабываемый праздник с участием нескольких сотен артистов, танцоров, акробатов, каскадеров</a:t>
            </a:r>
            <a:r>
              <a:rPr lang="ru-RU" sz="13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ru-RU" sz="8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ru-RU" sz="13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«Легенды Ретро FM» </a:t>
            </a:r>
            <a:r>
              <a:rPr lang="ru-RU" sz="13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– это шоу на уровне мировых стандартов, невероятные спецэффекты, красочные декорации и самые современные концертные технологии.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r>
              <a:rPr lang="ru-RU" sz="13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А еще это праздничная новогодняя атмосфера, суперзвёзды и любимые песни, с которыми связана вся наша жизнь!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743700" algn="l"/>
              </a:tabLst>
              <a:defRPr/>
            </a:pPr>
            <a:endParaRPr lang="ru-RU" sz="1600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3" descr="http://legendy.retrofm.ru/images/gallery/23.JPG"/>
          <p:cNvPicPr>
            <a:picLocks noChangeAspect="1" noChangeArrowheads="1"/>
          </p:cNvPicPr>
          <p:nvPr/>
        </p:nvPicPr>
        <p:blipFill>
          <a:blip r:embed="rId7" cstate="print"/>
          <a:srcRect r="3379"/>
          <a:stretch>
            <a:fillRect/>
          </a:stretch>
        </p:blipFill>
        <p:spPr bwMode="auto">
          <a:xfrm>
            <a:off x="107504" y="3140968"/>
            <a:ext cx="2160240" cy="149053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CC386-E7B4-40EA-8DAE-AB167ACD917D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7768"/>
            <a:ext cx="8750300" cy="1143000"/>
          </a:xfrm>
        </p:spPr>
        <p:txBody>
          <a:bodyPr/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sz="3600" dirty="0">
                <a:latin typeface="Arial Black" pitchFamily="34" charset="0"/>
              </a:rPr>
              <a:t>Вечеринка Ретро </a:t>
            </a:r>
            <a:r>
              <a:rPr lang="en-US" sz="3600" dirty="0">
                <a:latin typeface="Arial Black" pitchFamily="34" charset="0"/>
              </a:rPr>
              <a:t>FM</a:t>
            </a:r>
            <a:endParaRPr sz="3600" dirty="0">
              <a:latin typeface="Arial Black" pitchFamily="34" charset="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6513" y="6669484"/>
            <a:ext cx="6264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По проекту возможна партнерская программа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393950" y="1423229"/>
            <a:ext cx="6570538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Уникальный клубный проект</a:t>
            </a:r>
            <a:r>
              <a:rPr lang="ru-RU" sz="2400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объединяющий </a:t>
            </a:r>
            <a:r>
              <a:rPr lang="ru-RU" sz="20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крупнейшие города России и СНГ и миллионы слушателей Ретро </a:t>
            </a:r>
            <a:r>
              <a:rPr lang="ru-RU" sz="2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FM</a:t>
            </a:r>
            <a:endParaRPr lang="ru-RU" sz="20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2411413" y="3991331"/>
            <a:ext cx="6553075" cy="21236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ВЕЧЕРИНКА РЕТРО FM </a:t>
            </a:r>
          </a:p>
          <a:p>
            <a:r>
              <a:rPr lang="ru-RU" sz="28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в Москве </a:t>
            </a:r>
            <a:r>
              <a:rPr lang="ru-RU" sz="2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самая знаменитая дискотека в </a:t>
            </a:r>
            <a:r>
              <a:rPr lang="ru-RU" sz="2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городе! Только </a:t>
            </a:r>
            <a:r>
              <a:rPr lang="ru-RU" sz="20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здесь ведущие Ретро FM вживую  </a:t>
            </a:r>
            <a:endParaRPr lang="en-US" sz="2000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миксуют  хиты Аллы Пугачевой и  Boney M, Сандры и Юры Шатунова! Только сюда  могут  запросто,  на  огонек, заглянуть  суперзвезды эпохи  </a:t>
            </a:r>
            <a:r>
              <a:rPr lang="ru-RU" sz="2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диско</a:t>
            </a:r>
            <a:endParaRPr lang="ru-RU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2439988" y="2660719"/>
            <a:ext cx="4292252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r>
              <a:rPr lang="ru-RU" sz="1600" i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Москва, Санкт-Петербург, Владивосток, Новосибирск, Екатеринбург, Астана, Рига и другие города – приглашают всех на диско-танцпол! 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556792"/>
            <a:ext cx="2164160" cy="144016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3215585"/>
            <a:ext cx="2160240" cy="1437551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2335600"/>
            <a:ext cx="2156327" cy="1957496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4854243"/>
            <a:ext cx="2160240" cy="1527085"/>
          </a:xfrm>
          <a:prstGeom prst="round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.kozlova\Desktop\Дешина\Retro\army_of_lo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055" y="1542403"/>
            <a:ext cx="2728417" cy="3398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186A2-F1EB-4B26-8227-D99D8F189E6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dirty="0" smtClean="0"/>
          </a:p>
        </p:txBody>
      </p:sp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331640" y="142875"/>
            <a:ext cx="781236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Arial Black" pitchFamily="34" charset="0"/>
              </a:rPr>
              <a:t>Поддержка крупных концертов и шоу</a:t>
            </a:r>
          </a:p>
        </p:txBody>
      </p:sp>
      <p:pic>
        <p:nvPicPr>
          <p:cNvPr id="58372" name="Picture 4" descr="C:\Documents and Settings\a.kozlova\Desktop\обновление през станции ноябрь 2012\Ретро\MM6_3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73" y="1556792"/>
            <a:ext cx="5041007" cy="2520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7" name="Picture 3" descr="C:\Documents and Settings\a.kozlova\Desktop\ретро февраль 2013\NotreDame_6x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4464496" cy="2231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6" name="Picture 2" descr="C:\Documents and Settings\a.kozlova\Desktop\ретро февраль 2013\2013_02_26_Sekret_metro594x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188165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1371600" y="4376152"/>
            <a:ext cx="6400800" cy="781040"/>
          </a:xfrm>
        </p:spPr>
        <p:txBody>
          <a:bodyPr wrap="square" lIns="91440" tIns="45720" rIns="91440" bIns="4572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Будем рады видеть Вас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 числе наших клиентов!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1947260"/>
            <a:ext cx="7797427" cy="2155655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lnSpc>
                <a:spcPts val="7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Благодарим  </a:t>
            </a:r>
          </a:p>
          <a:p>
            <a:pPr algn="ctr" fontAlgn="auto">
              <a:lnSpc>
                <a:spcPts val="7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F4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За  внимание!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F46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F6DE2-19FB-4C5E-8228-81F966695FA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screen"/>
          <a:srcRect b="14729"/>
          <a:stretch>
            <a:fillRect/>
          </a:stretch>
        </p:blipFill>
        <p:spPr bwMode="auto">
          <a:xfrm>
            <a:off x="6948264" y="3284984"/>
            <a:ext cx="2051720" cy="1872208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3" name="Рисунок 12" descr="Abba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1944216" cy="145816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5013176"/>
            <a:ext cx="1979712" cy="1476749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9" name="Рисунок 18" descr="Пугачева_09_1.jpg"/>
          <p:cNvPicPr>
            <a:picLocks noChangeAspect="1"/>
          </p:cNvPicPr>
          <p:nvPr/>
        </p:nvPicPr>
        <p:blipFill>
          <a:blip r:embed="rId5" cstate="print"/>
          <a:srcRect b="5099"/>
          <a:stretch>
            <a:fillRect/>
          </a:stretch>
        </p:blipFill>
        <p:spPr>
          <a:xfrm>
            <a:off x="179512" y="3068959"/>
            <a:ext cx="1944216" cy="1794661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67967" y="1556593"/>
            <a:ext cx="4608289" cy="518477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МУЗЫКА: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Только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самые любимые песни </a:t>
            </a:r>
            <a:endParaRPr lang="en-US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70х</a:t>
            </a:r>
            <a:r>
              <a:rPr lang="ru-RU" sz="2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80х</a:t>
            </a:r>
            <a:r>
              <a:rPr lang="ru-RU" sz="2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90х</a:t>
            </a:r>
            <a:endParaRPr lang="ru-RU" sz="2000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5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ПРОГРАММЫ: </a:t>
            </a:r>
            <a:endParaRPr lang="en-US" sz="2000" b="1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Позитивный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настрой и вся необходимая </a:t>
            </a: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информация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(новости, погода, пробки)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5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ПРОДВИЖЕНИЕ: </a:t>
            </a:r>
            <a:endParaRPr lang="en-US" sz="2000" b="1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Собственные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концертные бренды национального масштаба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5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ОХВАТ: </a:t>
            </a:r>
            <a:endParaRPr lang="en-US" sz="2000" b="1" dirty="0" smtClean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РЕТРО </a:t>
            </a:r>
            <a:r>
              <a:rPr lang="ru-RU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FM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стабильно входит в </a:t>
            </a:r>
            <a:r>
              <a:rPr lang="ru-RU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ТОП-5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по Москве и </a:t>
            </a: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России</a:t>
            </a:r>
          </a:p>
        </p:txBody>
      </p:sp>
      <p:pic>
        <p:nvPicPr>
          <p:cNvPr id="11" name="Рисунок 20" descr="celentano.jpg"/>
          <p:cNvPicPr>
            <a:picLocks noChangeAspect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>
          <a:xfrm>
            <a:off x="6948264" y="1448780"/>
            <a:ext cx="2016224" cy="1764196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4" name="Рисунок 14" descr="Машина времени_1.jpg"/>
          <p:cNvPicPr>
            <a:picLocks noChangeAspect="1"/>
          </p:cNvPicPr>
          <p:nvPr/>
        </p:nvPicPr>
        <p:blipFill>
          <a:blip r:embed="rId7" cstate="print"/>
          <a:srcRect b="14881"/>
          <a:stretch>
            <a:fillRect/>
          </a:stretch>
        </p:blipFill>
        <p:spPr>
          <a:xfrm>
            <a:off x="6948264" y="5289686"/>
            <a:ext cx="2160240" cy="1235658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4848" y="214860"/>
            <a:ext cx="8517632" cy="837876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endParaRPr lang="ru-RU" sz="1600" b="1" dirty="0">
              <a:gradFill>
                <a:gsLst>
                  <a:gs pos="15000">
                    <a:schemeClr val="bg1"/>
                  </a:gs>
                  <a:gs pos="54000">
                    <a:srgbClr val="F3D75F"/>
                  </a:gs>
                </a:gsLst>
                <a:lin ang="5400000" scaled="0"/>
              </a:gradFill>
              <a:latin typeface="Arial Black" pitchFamily="34" charset="0"/>
              <a:ea typeface="+mj-ea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Ретро </a:t>
            </a:r>
            <a:r>
              <a:rPr lang="en-US" sz="28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FM</a:t>
            </a:r>
            <a:r>
              <a:rPr lang="ru-RU" sz="28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 – уникальный формат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81137-2281-424D-9494-D7464332C704}" type="slidenum">
              <a:rPr smtClean="0"/>
              <a:pPr>
                <a:defRPr/>
              </a:pPr>
              <a:t>3</a:t>
            </a:fld>
            <a:endParaRPr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848" y="142852"/>
            <a:ext cx="8589640" cy="837876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32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Ретро </a:t>
            </a:r>
            <a:r>
              <a:rPr lang="en-US" sz="32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FM</a:t>
            </a:r>
            <a:r>
              <a:rPr lang="ru-RU" sz="32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 – </a:t>
            </a:r>
            <a:r>
              <a:rPr lang="ru-RU" sz="32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ценности бренда</a:t>
            </a:r>
            <a:endParaRPr lang="ru-RU" sz="3200" b="1" dirty="0">
              <a:gradFill>
                <a:gsLst>
                  <a:gs pos="15000">
                    <a:schemeClr val="bg1"/>
                  </a:gs>
                  <a:gs pos="54000">
                    <a:srgbClr val="F3D75F"/>
                  </a:gs>
                </a:gsLst>
                <a:lin ang="5400000" scaled="0"/>
              </a:gra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370309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Ретро</a:t>
            </a:r>
            <a:r>
              <a:rPr lang="fr-FR" sz="36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 </a:t>
            </a:r>
            <a:r>
              <a:rPr lang="en-US" sz="36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FM</a:t>
            </a:r>
            <a:r>
              <a:rPr lang="fr-FR" sz="2800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 </a:t>
            </a:r>
            <a:endParaRPr lang="ru-RU" sz="2800" dirty="0" smtClean="0">
              <a:solidFill>
                <a:srgbClr val="960F4B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современное медиа </a:t>
            </a:r>
          </a:p>
          <a:p>
            <a:pPr algn="ctr"/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и национально-ориентированная радиостанция.</a:t>
            </a:r>
          </a:p>
          <a:p>
            <a:pPr algn="ctr"/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У нас широкий музыкальный формат для </a:t>
            </a:r>
          </a:p>
          <a:p>
            <a:pPr algn="ctr"/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взрослой аудитории и уникальное позиционирование: </a:t>
            </a:r>
            <a:r>
              <a:rPr lang="ru-RU" sz="2000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Лучшая музыка 70х, 80х, 90х</a:t>
            </a:r>
            <a:r>
              <a:rPr lang="ru-RU" sz="2000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».</a:t>
            </a:r>
            <a:endParaRPr lang="ru-RU" dirty="0" smtClean="0">
              <a:solidFill>
                <a:srgbClr val="960F4B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86" y="3463321"/>
            <a:ext cx="8568951" cy="104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ru-RU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Мы - одна из лидирующих  радиостанций России. </a:t>
            </a:r>
            <a:r>
              <a:rPr lang="ru-RU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Наши ценности: </a:t>
            </a:r>
          </a:p>
          <a:p>
            <a:pPr lvl="0" algn="r">
              <a:lnSpc>
                <a:spcPct val="150000"/>
              </a:lnSpc>
            </a:pPr>
            <a:endParaRPr lang="ru-RU" sz="2600" dirty="0">
              <a:solidFill>
                <a:srgbClr val="960F4B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7584" y="4221088"/>
            <a:ext cx="19442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Ностальгия</a:t>
            </a:r>
            <a:endParaRPr lang="ru-RU" sz="2300" b="1" dirty="0"/>
          </a:p>
        </p:txBody>
      </p:sp>
      <p:sp>
        <p:nvSpPr>
          <p:cNvPr id="28" name="Rectangle 27"/>
          <p:cNvSpPr/>
          <p:nvPr/>
        </p:nvSpPr>
        <p:spPr>
          <a:xfrm>
            <a:off x="6444208" y="4221088"/>
            <a:ext cx="19442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Традиции</a:t>
            </a:r>
            <a:endParaRPr lang="ru-RU" sz="2300" b="1" dirty="0"/>
          </a:p>
        </p:txBody>
      </p:sp>
      <p:sp>
        <p:nvSpPr>
          <p:cNvPr id="29" name="Rectangle 28"/>
          <p:cNvSpPr/>
          <p:nvPr/>
        </p:nvSpPr>
        <p:spPr>
          <a:xfrm>
            <a:off x="3275856" y="4221088"/>
            <a:ext cx="26642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Семья</a:t>
            </a:r>
            <a:endParaRPr lang="ru-RU" sz="2300" b="1" dirty="0"/>
          </a:p>
        </p:txBody>
      </p:sp>
      <p:sp>
        <p:nvSpPr>
          <p:cNvPr id="30" name="Rectangle 29"/>
          <p:cNvSpPr/>
          <p:nvPr/>
        </p:nvSpPr>
        <p:spPr>
          <a:xfrm>
            <a:off x="827584" y="4797152"/>
            <a:ext cx="19442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Здоровье</a:t>
            </a:r>
            <a:endParaRPr lang="ru-RU" sz="2300" b="1" dirty="0"/>
          </a:p>
        </p:txBody>
      </p:sp>
      <p:sp>
        <p:nvSpPr>
          <p:cNvPr id="31" name="Rectangle 30"/>
          <p:cNvSpPr/>
          <p:nvPr/>
        </p:nvSpPr>
        <p:spPr>
          <a:xfrm>
            <a:off x="3275856" y="4797152"/>
            <a:ext cx="26642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Патриотизм</a:t>
            </a:r>
            <a:endParaRPr lang="ru-RU" sz="2300" b="1" dirty="0"/>
          </a:p>
        </p:txBody>
      </p:sp>
      <p:sp>
        <p:nvSpPr>
          <p:cNvPr id="32" name="Rectangle 31"/>
          <p:cNvSpPr/>
          <p:nvPr/>
        </p:nvSpPr>
        <p:spPr>
          <a:xfrm>
            <a:off x="6444208" y="4797152"/>
            <a:ext cx="19442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Лидерство</a:t>
            </a:r>
            <a:endParaRPr lang="ru-RU" sz="2300" b="1" dirty="0"/>
          </a:p>
        </p:txBody>
      </p:sp>
      <p:sp>
        <p:nvSpPr>
          <p:cNvPr id="33" name="Rectangle 32"/>
          <p:cNvSpPr/>
          <p:nvPr/>
        </p:nvSpPr>
        <p:spPr>
          <a:xfrm>
            <a:off x="827584" y="5373216"/>
            <a:ext cx="19442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Культура</a:t>
            </a:r>
            <a:endParaRPr lang="ru-RU" sz="2300" b="1" dirty="0"/>
          </a:p>
        </p:txBody>
      </p:sp>
      <p:sp>
        <p:nvSpPr>
          <p:cNvPr id="34" name="Rectangle 33"/>
          <p:cNvSpPr/>
          <p:nvPr/>
        </p:nvSpPr>
        <p:spPr>
          <a:xfrm>
            <a:off x="6444208" y="5373216"/>
            <a:ext cx="19442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Активность</a:t>
            </a:r>
            <a:endParaRPr lang="ru-RU" sz="2300" b="1" dirty="0"/>
          </a:p>
        </p:txBody>
      </p:sp>
      <p:sp>
        <p:nvSpPr>
          <p:cNvPr id="35" name="Rectangle 34"/>
          <p:cNvSpPr/>
          <p:nvPr/>
        </p:nvSpPr>
        <p:spPr>
          <a:xfrm>
            <a:off x="3275856" y="5373216"/>
            <a:ext cx="26642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Справедливость</a:t>
            </a:r>
            <a:endParaRPr lang="ru-RU" sz="2300" b="1" dirty="0"/>
          </a:p>
        </p:txBody>
      </p:sp>
      <p:sp>
        <p:nvSpPr>
          <p:cNvPr id="36" name="Rectangle 35"/>
          <p:cNvSpPr/>
          <p:nvPr/>
        </p:nvSpPr>
        <p:spPr>
          <a:xfrm>
            <a:off x="827584" y="5949280"/>
            <a:ext cx="19442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Юмор</a:t>
            </a:r>
            <a:endParaRPr lang="ru-RU" sz="2300" b="1" dirty="0"/>
          </a:p>
        </p:txBody>
      </p:sp>
      <p:sp>
        <p:nvSpPr>
          <p:cNvPr id="37" name="Rectangle 36"/>
          <p:cNvSpPr/>
          <p:nvPr/>
        </p:nvSpPr>
        <p:spPr>
          <a:xfrm>
            <a:off x="6444208" y="5949280"/>
            <a:ext cx="19442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Спорт</a:t>
            </a: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9342" y="6621234"/>
            <a:ext cx="2133600" cy="1412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99CCE-7559-4B82-8868-33EEB925D14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779912" y="2708920"/>
            <a:ext cx="5208833" cy="1080120"/>
          </a:xfrm>
          <a:prstGeom prst="roundRect">
            <a:avLst/>
          </a:prstGeom>
          <a:solidFill>
            <a:srgbClr val="960F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№ 5</a:t>
            </a:r>
            <a:r>
              <a:rPr lang="ru-RU" sz="1600" b="1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по охвату в </a:t>
            </a:r>
            <a:r>
              <a:rPr lang="ru-RU" sz="1400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группе </a:t>
            </a:r>
            <a:r>
              <a:rPr lang="ru-RU" sz="1600" b="1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1400" b="1" dirty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по объему ежедневной аудитории в группе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35-49 лет</a:t>
            </a:r>
            <a:endParaRPr lang="ru-RU" sz="1600" b="1" dirty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282" y="3933056"/>
            <a:ext cx="5851899" cy="1152128"/>
          </a:xfrm>
          <a:prstGeom prst="roundRect">
            <a:avLst/>
          </a:prstGeom>
          <a:solidFill>
            <a:srgbClr val="960F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МОСКВЕ</a:t>
            </a:r>
            <a:endParaRPr lang="ru-RU" sz="2400" b="1" dirty="0">
              <a:solidFill>
                <a:srgbClr val="FFF0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600" b="1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4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по охвату в группе </a:t>
            </a: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12+</a:t>
            </a:r>
            <a:endParaRPr lang="ru-RU" sz="1400" b="1" dirty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№ 2 </a:t>
            </a:r>
            <a:r>
              <a:rPr lang="ru-RU" sz="14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в целевой группе </a:t>
            </a: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35-49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5776" y="5229200"/>
            <a:ext cx="5530366" cy="1152128"/>
          </a:xfrm>
          <a:prstGeom prst="roundRect">
            <a:avLst/>
          </a:prstGeom>
          <a:solidFill>
            <a:srgbClr val="960F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по охвату в группе </a:t>
            </a: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12+</a:t>
            </a:r>
            <a:endParaRPr lang="ru-RU" sz="1400" b="1" dirty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в целевой группе </a:t>
            </a:r>
            <a:r>
              <a:rPr lang="ru-RU" sz="1600" b="1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35-49</a:t>
            </a:r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0" y="6613525"/>
            <a:ext cx="65325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Источник: TNS. Москва, Санкт – Петербург:</a:t>
            </a:r>
            <a:r>
              <a:rPr lang="en-US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Март - Май  2013; 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Россия  </a:t>
            </a: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Октябрь 2012- Март 2013</a:t>
            </a:r>
            <a:endParaRPr lang="ru-RU" sz="8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7687" y="1646510"/>
            <a:ext cx="7362825" cy="8463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58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defRPr/>
            </a:pPr>
            <a:r>
              <a:rPr lang="ru-RU" sz="21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Радиостанция </a:t>
            </a:r>
            <a:r>
              <a:rPr lang="ru-RU" sz="21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ЕВРОПЕЙСКОЙ МЕДИАГРУППЫ</a:t>
            </a:r>
            <a:endParaRPr lang="en-US" sz="2100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  <a:p>
            <a:pPr marL="177800" indent="-158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defRPr/>
            </a:pPr>
            <a:r>
              <a:rPr lang="ru-RU" sz="2000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Частота в </a:t>
            </a:r>
            <a:r>
              <a:rPr lang="ru-RU" sz="2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Калининграде </a:t>
            </a:r>
            <a:r>
              <a:rPr lang="ru-RU" sz="28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95,5 </a:t>
            </a:r>
            <a:r>
              <a:rPr lang="ru-RU" sz="28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FM</a:t>
            </a:r>
            <a:r>
              <a:rPr lang="en-US" sz="2800" b="1" dirty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100" b="1" dirty="0">
              <a:solidFill>
                <a:srgbClr val="960F4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 descr="Картинка 190 из 8739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508771"/>
            <a:ext cx="1800200" cy="1200517"/>
          </a:xfrm>
          <a:prstGeom prst="roundRect">
            <a:avLst>
              <a:gd name="adj" fmla="val 15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74848" y="116632"/>
            <a:ext cx="8661648" cy="837876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endParaRPr lang="ru-RU" sz="2000" b="1" dirty="0">
              <a:gradFill>
                <a:gsLst>
                  <a:gs pos="15000">
                    <a:schemeClr val="bg1"/>
                  </a:gs>
                  <a:gs pos="54000">
                    <a:srgbClr val="F3D75F"/>
                  </a:gs>
                </a:gsLst>
                <a:lin ang="5400000" scaled="0"/>
              </a:gradFill>
              <a:latin typeface="Arial Black" pitchFamily="34" charset="0"/>
              <a:ea typeface="+mj-ea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32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          Ретро </a:t>
            </a:r>
            <a:r>
              <a:rPr lang="en-US" sz="32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FM</a:t>
            </a:r>
            <a:r>
              <a:rPr lang="ru-RU" sz="32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 – всегда в ТОПе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20C1-7C83-418E-A2D1-4145A5BDE38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7625"/>
            <a:ext cx="91440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792163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255</a:t>
            </a:r>
            <a:r>
              <a:rPr lang="ru-RU" sz="4000" b="1" dirty="0" smtClean="0">
                <a:solidFill>
                  <a:srgbClr val="960F4B"/>
                </a:solidFill>
                <a:latin typeface="Arial Black" pitchFamily="34" charset="0"/>
                <a:cs typeface="Arial" pitchFamily="34" charset="0"/>
              </a:rPr>
              <a:t> передатчиков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по всей России и странам СНГ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4848" y="44624"/>
            <a:ext cx="8517632" cy="837876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endParaRPr lang="ru-RU" sz="2400" b="1" dirty="0">
              <a:gradFill>
                <a:gsLst>
                  <a:gs pos="15000">
                    <a:schemeClr val="bg1"/>
                  </a:gs>
                  <a:gs pos="54000">
                    <a:srgbClr val="F3D75F"/>
                  </a:gs>
                </a:gsLst>
                <a:lin ang="5400000" scaled="0"/>
              </a:gradFill>
              <a:latin typeface="Arial Black" pitchFamily="34" charset="0"/>
              <a:ea typeface="+mj-ea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36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     </a:t>
            </a:r>
            <a:r>
              <a:rPr lang="ru-RU" sz="36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Ретро </a:t>
            </a:r>
            <a:r>
              <a:rPr lang="en-GB" sz="36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FM</a:t>
            </a:r>
            <a:r>
              <a:rPr lang="en-AU" sz="36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 - </a:t>
            </a:r>
            <a:r>
              <a:rPr lang="en-AU" sz="36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c</a:t>
            </a:r>
            <a:r>
              <a:rPr lang="ru-RU" sz="3600" b="1" dirty="0" err="1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еть</a:t>
            </a:r>
            <a:r>
              <a:rPr lang="ru-RU" sz="36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lang="ru-RU" sz="36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вещания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victor.pashchenko\Desktop\audie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25" y="0"/>
            <a:ext cx="25812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Content Placeholder 2"/>
          <p:cNvSpPr>
            <a:spLocks noGrp="1"/>
          </p:cNvSpPr>
          <p:nvPr>
            <p:ph idx="1"/>
          </p:nvPr>
        </p:nvSpPr>
        <p:spPr bwMode="auto">
          <a:xfrm>
            <a:off x="179388" y="1538789"/>
            <a:ext cx="5040684" cy="9541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960F4B"/>
                </a:solidFill>
                <a:latin typeface="Arial" pitchFamily="34" charset="0"/>
                <a:cs typeface="Arial" pitchFamily="34" charset="0"/>
              </a:rPr>
              <a:t>Активные и успешные люди 35-49 лет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C32F0-F2E3-4659-B428-22B8EB8C454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627813"/>
            <a:ext cx="68040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Источник: TNS Москва  </a:t>
            </a: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Март - Май 2013, 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Цветом отмечены группы высокой концентрации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0384" y="431160"/>
            <a:ext cx="8373616" cy="549844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Ретро </a:t>
            </a:r>
            <a:r>
              <a:rPr lang="en-GB" sz="36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FM </a:t>
            </a:r>
            <a:r>
              <a:rPr lang="ru-RU" sz="36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-</a:t>
            </a:r>
            <a:r>
              <a:rPr lang="ru-RU" sz="36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lang="ru-RU" sz="3600" b="1" dirty="0" smtClean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портрет </a:t>
            </a:r>
            <a:r>
              <a:rPr lang="ru-RU" sz="3600" b="1" dirty="0">
                <a:gradFill>
                  <a:gsLst>
                    <a:gs pos="15000">
                      <a:schemeClr val="bg1"/>
                    </a:gs>
                    <a:gs pos="54000">
                      <a:srgbClr val="F3D75F"/>
                    </a:gs>
                  </a:gsLst>
                  <a:lin ang="5400000" scaled="0"/>
                </a:gradFill>
                <a:latin typeface="Arial Black" pitchFamily="34" charset="0"/>
                <a:ea typeface="+mj-ea"/>
                <a:cs typeface="Arial" pitchFamily="34" charset="0"/>
              </a:rPr>
              <a:t>аудитории</a:t>
            </a:r>
          </a:p>
        </p:txBody>
      </p:sp>
      <p:pic>
        <p:nvPicPr>
          <p:cNvPr id="12" name="Picture 3" descr="Картинка 86 из 4274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115616" y="4509119"/>
            <a:ext cx="2232248" cy="149937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5" name="Picture 5" descr="Картинка 34 из 42747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179512" y="2950274"/>
            <a:ext cx="2226862" cy="148683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6" name="Picture 11" descr="C:\Documents and Settings\T.Torman\My Documents\jpeg\Untitl.jp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2476709" y="2924944"/>
            <a:ext cx="1663243" cy="1514738"/>
          </a:xfrm>
          <a:prstGeom prst="roundRect">
            <a:avLst/>
          </a:prstGeom>
          <a:noFill/>
          <a:ln>
            <a:noFill/>
          </a:ln>
        </p:spPr>
      </p:pic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13464"/>
              </p:ext>
            </p:extLst>
          </p:nvPr>
        </p:nvGraphicFramePr>
        <p:xfrm>
          <a:off x="3347864" y="1643050"/>
          <a:ext cx="5400600" cy="488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38648"/>
              </p:ext>
            </p:extLst>
          </p:nvPr>
        </p:nvGraphicFramePr>
        <p:xfrm>
          <a:off x="-252536" y="2724889"/>
          <a:ext cx="9144064" cy="400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2" descr="C:\Documents and Settings\victor.pashchenko\Desktop\audien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0"/>
            <a:ext cx="25812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513CC-FAA2-4CB3-8F5E-C25AEC239CC8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38" y="188913"/>
            <a:ext cx="84612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>
                <a:latin typeface="Arial Black" pitchFamily="34" charset="0"/>
              </a:rPr>
              <a:t>Ретро </a:t>
            </a:r>
            <a:r>
              <a:rPr lang="en-US" sz="3600" dirty="0" smtClean="0">
                <a:latin typeface="Arial Black" pitchFamily="34" charset="0"/>
              </a:rPr>
              <a:t>FM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sz="3600" dirty="0" smtClean="0">
                <a:latin typeface="Arial Black" pitchFamily="34" charset="0"/>
              </a:rPr>
              <a:t>в Москве</a:t>
            </a:r>
            <a:endParaRPr sz="3600" dirty="0">
              <a:latin typeface="Arial Black" pitchFamily="34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0" y="6613525"/>
            <a:ext cx="7715250" cy="2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Недельный охват радиостанций 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в Москве. Аудитория 12 лет+. Источник: TNS. </a:t>
            </a: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Март - Май  2013</a:t>
            </a:r>
            <a:endParaRPr lang="ru-RU" sz="8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19872" y="1484784"/>
            <a:ext cx="5616624" cy="1368152"/>
          </a:xfrm>
          <a:prstGeom prst="roundRect">
            <a:avLst>
              <a:gd name="adj" fmla="val 7936"/>
            </a:avLst>
          </a:prstGeom>
          <a:solidFill>
            <a:srgbClr val="960F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2,9 </a:t>
            </a:r>
            <a:r>
              <a:rPr lang="ru-RU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млн</a:t>
            </a:r>
            <a:r>
              <a:rPr lang="ru-RU" sz="1600" dirty="0">
                <a:solidFill>
                  <a:srgbClr val="FFF073"/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слушателей в неделю, </a:t>
            </a:r>
            <a:endParaRPr lang="ru-RU" sz="1600" dirty="0" smtClean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 млн. </a:t>
            </a:r>
            <a:r>
              <a:rPr lang="ru-RU" sz="16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- в день,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 аудитория средней четверти часа </a:t>
            </a:r>
            <a:endParaRPr lang="ru-RU" sz="1600" dirty="0" smtClean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– более </a:t>
            </a:r>
            <a:r>
              <a:rPr lang="ru-RU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5</a:t>
            </a:r>
            <a:r>
              <a:rPr lang="en-US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0</a:t>
            </a:r>
            <a:r>
              <a:rPr lang="ru-RU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тыс. чел</a:t>
            </a:r>
            <a:r>
              <a:rPr lang="ru-RU" sz="1600" dirty="0">
                <a:solidFill>
                  <a:srgbClr val="FFF073"/>
                </a:solidFill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8" name="Picture 2" descr="http://emg-sp10/DocLib/PR_департамент/Логотипы/Ретро%20FM/LOGO_RETRO_F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301208"/>
            <a:ext cx="13238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2420888"/>
            <a:ext cx="2403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rgbClr val="960F4B"/>
                </a:solidFill>
              </a:rPr>
              <a:t>Каждую неделю…</a:t>
            </a:r>
            <a:endParaRPr lang="ru-RU" sz="2000" i="1" u="sng" dirty="0">
              <a:solidFill>
                <a:srgbClr val="960F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C:\Documents and Settings\victor.pashchenko\Desktop\audie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0"/>
            <a:ext cx="25812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2DAF4-83F4-4596-8B15-EFCBEE28E9D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9644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>
                <a:latin typeface="Arial Black" pitchFamily="34" charset="0"/>
              </a:rPr>
              <a:t>Ретро </a:t>
            </a:r>
            <a:r>
              <a:rPr lang="en-US" sz="3600" dirty="0">
                <a:latin typeface="Arial Black" pitchFamily="34" charset="0"/>
              </a:rPr>
              <a:t>FM</a:t>
            </a:r>
            <a:r>
              <a:rPr sz="3600" dirty="0">
                <a:latin typeface="Arial Black" pitchFamily="34" charset="0"/>
              </a:rPr>
              <a:t> в России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0" y="6613525"/>
            <a:ext cx="7786688" cy="23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Недельный охват  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радиостанций в </a:t>
            </a:r>
            <a:r>
              <a:rPr lang="en-US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России. Аудитория </a:t>
            </a:r>
            <a:r>
              <a:rPr lang="en-US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2+.  Источник: TNS. Россия.  </a:t>
            </a: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Октябрь 2012-Март 2013.</a:t>
            </a:r>
            <a:endParaRPr lang="ru-RU" sz="8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42875" y="1038436"/>
          <a:ext cx="3060973" cy="174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4" imgW="5038095" imgH="2866667" progId="PBrush">
                  <p:embed/>
                </p:oleObj>
              </mc:Choice>
              <mc:Fallback>
                <p:oleObj name="Bitmap Image" r:id="rId4" imgW="5038095" imgH="2866667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038436"/>
                        <a:ext cx="3060973" cy="1742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4841" y="1871291"/>
            <a:ext cx="2736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100" b="1" dirty="0" smtClean="0">
                <a:solidFill>
                  <a:srgbClr val="960F4A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400" b="1" dirty="0" smtClean="0">
                <a:solidFill>
                  <a:srgbClr val="960F4A"/>
                </a:solidFill>
                <a:latin typeface="Arial Black" pitchFamily="34" charset="0"/>
                <a:cs typeface="Arial" pitchFamily="34" charset="0"/>
              </a:rPr>
              <a:t>1,8 ТЫСЯЧ </a:t>
            </a:r>
            <a:r>
              <a:rPr lang="ru-RU" sz="1100" b="1" dirty="0" smtClean="0">
                <a:solidFill>
                  <a:srgbClr val="960F4A"/>
                </a:solidFill>
                <a:latin typeface="Arial" pitchFamily="34" charset="0"/>
                <a:cs typeface="Arial" pitchFamily="34" charset="0"/>
              </a:rPr>
              <a:t>городов в  России</a:t>
            </a:r>
            <a:endParaRPr lang="ru-RU" sz="1100" b="1" dirty="0">
              <a:solidFill>
                <a:srgbClr val="960F4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2" descr="http://emg-sp10/DocLib/PR_департамент/Логотипы/Ретро%20FM/LOGO_RETRO_F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599" y="5157788"/>
            <a:ext cx="13684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25628"/>
              </p:ext>
            </p:extLst>
          </p:nvPr>
        </p:nvGraphicFramePr>
        <p:xfrm>
          <a:off x="0" y="2492896"/>
          <a:ext cx="8820472" cy="400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2852936"/>
            <a:ext cx="23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rgbClr val="960F4B"/>
                </a:solidFill>
              </a:rPr>
              <a:t>Каждую неделю…</a:t>
            </a:r>
            <a:endParaRPr lang="ru-RU" sz="2000" i="1" u="sng" dirty="0">
              <a:solidFill>
                <a:srgbClr val="960F4B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72438" y="1628800"/>
            <a:ext cx="5392050" cy="1440160"/>
          </a:xfrm>
          <a:prstGeom prst="roundRect">
            <a:avLst>
              <a:gd name="adj" fmla="val 9246"/>
            </a:avLst>
          </a:prstGeom>
          <a:solidFill>
            <a:srgbClr val="960F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19,9 </a:t>
            </a:r>
            <a:r>
              <a:rPr lang="ru-RU" sz="1600" b="1" dirty="0" smtClean="0">
                <a:solidFill>
                  <a:srgbClr val="FFF073"/>
                </a:solidFill>
                <a:latin typeface="Arial Black" pitchFamily="34" charset="0"/>
                <a:cs typeface="Arial" pitchFamily="34" charset="0"/>
              </a:rPr>
              <a:t>млн</a:t>
            </a:r>
            <a:r>
              <a:rPr lang="ru-RU" sz="1600" dirty="0">
                <a:solidFill>
                  <a:srgbClr val="FFF073"/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слушателей в неделю,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7,5 </a:t>
            </a:r>
            <a:r>
              <a:rPr lang="ru-RU" sz="1600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млн</a:t>
            </a:r>
            <a:r>
              <a:rPr lang="ru-RU" sz="1600" b="1" dirty="0">
                <a:solidFill>
                  <a:srgbClr val="FFF073"/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- в день,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b="1" dirty="0" smtClean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420 </a:t>
            </a:r>
            <a:r>
              <a:rPr lang="ru-RU" sz="1600" b="1" dirty="0">
                <a:solidFill>
                  <a:srgbClr val="FFF0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тыс</a:t>
            </a:r>
            <a:r>
              <a:rPr lang="ru-RU" sz="1600" dirty="0">
                <a:solidFill>
                  <a:srgbClr val="FFF073"/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слушателей – в средней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четверти часа </a:t>
            </a:r>
            <a:endParaRPr lang="ru-RU" sz="1600" baseline="30000" dirty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939320"/>
              </p:ext>
            </p:extLst>
          </p:nvPr>
        </p:nvGraphicFramePr>
        <p:xfrm>
          <a:off x="0" y="2492896"/>
          <a:ext cx="8820472" cy="400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6" name="Picture 2" descr="C:\Documents and Settings\victor.pashchenko\Desktop\audien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0"/>
            <a:ext cx="25812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2DAF4-83F4-4596-8B15-EFCBEE28E9D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9644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>
                <a:latin typeface="Arial Black" pitchFamily="34" charset="0"/>
              </a:rPr>
              <a:t>Ретро </a:t>
            </a:r>
            <a:r>
              <a:rPr lang="en-US" sz="3600" dirty="0">
                <a:latin typeface="Arial Black" pitchFamily="34" charset="0"/>
              </a:rPr>
              <a:t>FM</a:t>
            </a:r>
            <a:r>
              <a:rPr sz="3600" dirty="0">
                <a:latin typeface="Arial Black" pitchFamily="34" charset="0"/>
              </a:rPr>
              <a:t> </a:t>
            </a:r>
            <a:r>
              <a:rPr sz="3600" dirty="0" smtClean="0">
                <a:latin typeface="Arial Black" pitchFamily="34" charset="0"/>
              </a:rPr>
              <a:t>- №1в </a:t>
            </a:r>
            <a:r>
              <a:rPr sz="3600" dirty="0">
                <a:latin typeface="Arial Black" pitchFamily="34" charset="0"/>
              </a:rPr>
              <a:t>России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0" y="6613525"/>
            <a:ext cx="7786688" cy="23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Дневной охват  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радиостанций в </a:t>
            </a:r>
            <a:r>
              <a:rPr lang="en-US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России. Аудитория </a:t>
            </a: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35-49 лет.  </a:t>
            </a:r>
            <a:r>
              <a:rPr lang="ru-RU" sz="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Источник: TNS. Россия.  </a:t>
            </a:r>
            <a:r>
              <a:rPr lang="ru-RU" sz="8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Октябрь 2012-Март 2013.</a:t>
            </a:r>
            <a:endParaRPr lang="ru-RU" sz="8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42875" y="1038436"/>
          <a:ext cx="3060973" cy="174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5" imgW="5038095" imgH="2866667" progId="PBrush">
                  <p:embed/>
                </p:oleObj>
              </mc:Choice>
              <mc:Fallback>
                <p:oleObj name="Bitmap Image" r:id="rId5" imgW="5038095" imgH="2866667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038436"/>
                        <a:ext cx="3060973" cy="1742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4841" y="1871291"/>
            <a:ext cx="2736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100" b="1" dirty="0" smtClean="0">
                <a:solidFill>
                  <a:srgbClr val="960F4A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400" b="1" dirty="0" smtClean="0">
                <a:solidFill>
                  <a:srgbClr val="960F4A"/>
                </a:solidFill>
                <a:latin typeface="Arial Black" pitchFamily="34" charset="0"/>
                <a:cs typeface="Arial" pitchFamily="34" charset="0"/>
              </a:rPr>
              <a:t>1,8 ТЫСЯЧ </a:t>
            </a:r>
            <a:r>
              <a:rPr lang="ru-RU" sz="1100" b="1" dirty="0" smtClean="0">
                <a:solidFill>
                  <a:srgbClr val="960F4A"/>
                </a:solidFill>
                <a:latin typeface="Arial" pitchFamily="34" charset="0"/>
                <a:cs typeface="Arial" pitchFamily="34" charset="0"/>
              </a:rPr>
              <a:t>городов в  России</a:t>
            </a:r>
            <a:endParaRPr lang="ru-RU" sz="1100" b="1" dirty="0">
              <a:solidFill>
                <a:srgbClr val="960F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72438" y="1628800"/>
            <a:ext cx="5392050" cy="1008112"/>
          </a:xfrm>
          <a:prstGeom prst="roundRect">
            <a:avLst>
              <a:gd name="adj" fmla="val 9246"/>
            </a:avLst>
          </a:prstGeom>
          <a:solidFill>
            <a:srgbClr val="960F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Лидерство</a:t>
            </a:r>
            <a:r>
              <a:rPr lang="ru-RU" sz="1600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среди аудитории </a:t>
            </a:r>
            <a:r>
              <a:rPr lang="ru-RU" sz="2400" b="1" dirty="0" smtClean="0">
                <a:solidFill>
                  <a:srgbClr val="FFF073"/>
                </a:solidFill>
                <a:latin typeface="Arial" pitchFamily="34" charset="0"/>
                <a:cs typeface="Arial" pitchFamily="34" charset="0"/>
              </a:rPr>
              <a:t>35-49 лет</a:t>
            </a:r>
            <a:endParaRPr lang="ru-RU" sz="2400" b="1" baseline="30000" dirty="0">
              <a:solidFill>
                <a:srgbClr val="FFF07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2" descr="http://emg-sp10/DocLib/PR_департамент/Логотипы/Ретро%20FM/LOGO_RETRO_FM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" y="5141119"/>
            <a:ext cx="13684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50795" y="2884874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u="sng" dirty="0" smtClean="0">
                <a:solidFill>
                  <a:srgbClr val="960F4B"/>
                </a:solidFill>
              </a:rPr>
              <a:t>…</a:t>
            </a:r>
            <a:r>
              <a:rPr lang="ru-RU" sz="2000" i="1" u="sng" dirty="0" smtClean="0">
                <a:solidFill>
                  <a:srgbClr val="960F4B"/>
                </a:solidFill>
              </a:rPr>
              <a:t>Каждый день</a:t>
            </a:r>
            <a:endParaRPr lang="ru-RU" sz="2000" i="1" u="sng" dirty="0">
              <a:solidFill>
                <a:srgbClr val="960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x0420__x0430__x0441__x0448__x0438__x0440__x0435__x043d__x0438__x0435_ xmlns="2c645ed3-5769-4a50-8e28-dd7554c77120" xsi:nil="true"/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_x042d__x043b__x0435__x043c__x0435__x043d__x0442__x0020__x0438__x0437__x043c__x0435__x043d__x0435__x043d_ xmlns="2c645ed3-5769-4a50-8e28-dd7554c77120">2013-06-06T09:42:42+00:00</_x042d__x043b__x0435__x043c__x0435__x043d__x0442__x0020__x0438__x0437__x043c__x0435__x043d__x0435__x043d_>
    <EmailCc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D9C9B32C4652F479A8A6F81BB43B171" ma:contentTypeVersion="11" ma:contentTypeDescription="Создание документа." ma:contentTypeScope="" ma:versionID="20c423af74a48b772d5befc6e698acce">
  <xsd:schema xmlns:xsd="http://www.w3.org/2001/XMLSchema" xmlns:xs="http://www.w3.org/2001/XMLSchema" xmlns:p="http://schemas.microsoft.com/office/2006/metadata/properties" xmlns:ns1="http://schemas.microsoft.com/sharepoint/v3" xmlns:ns2="2c645ed3-5769-4a50-8e28-dd7554c77120" xmlns:ns3="http://schemas.microsoft.com/sharepoint/v4" targetNamespace="http://schemas.microsoft.com/office/2006/metadata/properties" ma:root="true" ma:fieldsID="6846ffb3af9ed42b49bfe4d98688a99b" ns1:_="" ns2:_="" ns3:_="">
    <xsd:import namespace="http://schemas.microsoft.com/sharepoint/v3"/>
    <xsd:import namespace="2c645ed3-5769-4a50-8e28-dd7554c7712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x0420__x0430__x0441__x0448__x0438__x0440__x0435__x043d__x0438__x0435_" minOccurs="0"/>
                <xsd:element ref="ns2:_x042d__x043b__x0435__x043c__x0435__x043d__x0442__x0020__x0438__x0437__x043c__x0435__x043d__x0435__x043d_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0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Cообщение - поле От" ma:hidden="true" ma:internalName="EmailFrom">
      <xsd:simpleType>
        <xsd:restriction base="dms:Text"/>
      </xsd:simpleType>
    </xsd:element>
    <xsd:element name="EmailSubject" ma:index="14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45ed3-5769-4a50-8e28-dd7554c77120" elementFormDefault="qualified">
    <xsd:import namespace="http://schemas.microsoft.com/office/2006/documentManagement/types"/>
    <xsd:import namespace="http://schemas.microsoft.com/office/infopath/2007/PartnerControls"/>
    <xsd:element name="_x0420__x0430__x0441__x0448__x0438__x0440__x0435__x043d__x0438__x0435_" ma:index="8" nillable="true" ma:displayName="Расширение" ma:internalName="_x0420__x0430__x0441__x0448__x0438__x0440__x0435__x043d__x0438__x0435_">
      <xsd:simpleType>
        <xsd:restriction base="dms:Text"/>
      </xsd:simpleType>
    </xsd:element>
    <xsd:element name="_x042d__x043b__x0435__x043c__x0435__x043d__x0442__x0020__x0438__x0437__x043c__x0435__x043d__x0435__x043d_" ma:index="9" nillable="true" ma:displayName="Элемент изменен" ma:format="DateTime" ma:internalName="_x042d__x043b__x0435__x043c__x0435__x043d__x0442__x0020__x0438__x0437__x043c__x0435__x043d__x0435__x043d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5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732CAC-028A-49A8-9150-2229838290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3E5B8C-2FC2-4C75-BB26-157FF453C84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2c645ed3-5769-4a50-8e28-dd7554c77120"/>
    <ds:schemaRef ds:uri="http://schemas.microsoft.com/sharepoint/v4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C3748-2DA7-43F3-9FC5-7810019B9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645ed3-5769-4a50-8e28-dd7554c7712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8263</TotalTime>
  <Words>1080</Words>
  <Application>Microsoft Office PowerPoint</Application>
  <PresentationFormat>Экран (4:3)</PresentationFormat>
  <Paragraphs>191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Book Antiqua</vt:lpstr>
      <vt:lpstr>Bookman Old Style</vt:lpstr>
      <vt:lpstr>Calibri</vt:lpstr>
      <vt:lpstr>Tahoma</vt:lpstr>
      <vt:lpstr>Office Theme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Ретро FM в Москве</vt:lpstr>
      <vt:lpstr>Ретро FM в России</vt:lpstr>
      <vt:lpstr>Ретро FM - №1в России</vt:lpstr>
      <vt:lpstr>Презентация PowerPoint</vt:lpstr>
      <vt:lpstr>Презентация PowerPoint</vt:lpstr>
      <vt:lpstr>            «Первая смена». Рубрики.</vt:lpstr>
      <vt:lpstr>            «Первая смена». Рубрики.</vt:lpstr>
      <vt:lpstr>                Программы</vt:lpstr>
      <vt:lpstr>Презентация PowerPoint</vt:lpstr>
      <vt:lpstr>         Легенды  РЕТРО FM</vt:lpstr>
      <vt:lpstr>Вечеринка Ретро FM</vt:lpstr>
      <vt:lpstr>Поддержка крупных концертов и шоу</vt:lpstr>
      <vt:lpstr>Презентация PowerPoint</vt:lpstr>
    </vt:vector>
  </TitlesOfParts>
  <Company>emg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РЕТРО FM</dc:title>
  <dc:creator>victor.pashchenko</dc:creator>
  <cp:lastModifiedBy>Валерия Николаева</cp:lastModifiedBy>
  <cp:revision>902</cp:revision>
  <dcterms:created xsi:type="dcterms:W3CDTF">2010-01-19T10:55:59Z</dcterms:created>
  <dcterms:modified xsi:type="dcterms:W3CDTF">2015-08-27T12:33:44Z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0x0101008D9C9B32C4652F479A8A6F81BB43B171</vt:lpwstr>
  </property>
</Properties>
</file>