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59" r:id="rId6"/>
    <p:sldId id="260" r:id="rId7"/>
    <p:sldId id="268" r:id="rId8"/>
    <p:sldId id="272" r:id="rId9"/>
    <p:sldId id="258" r:id="rId10"/>
    <p:sldId id="269" r:id="rId11"/>
    <p:sldId id="261" r:id="rId12"/>
    <p:sldId id="262" r:id="rId13"/>
    <p:sldId id="264" r:id="rId14"/>
    <p:sldId id="263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004"/>
    <a:srgbClr val="360F00"/>
    <a:srgbClr val="993300"/>
    <a:srgbClr val="FFFEBE"/>
    <a:srgbClr val="F9BD7B"/>
    <a:srgbClr val="220A00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1" autoAdjust="0"/>
    <p:restoredTop sz="96774" autoAdjust="0"/>
  </p:normalViewPr>
  <p:slideViewPr>
    <p:cSldViewPr>
      <p:cViewPr varScale="1">
        <p:scale>
          <a:sx n="112" d="100"/>
          <a:sy n="112" d="100"/>
        </p:scale>
        <p:origin x="816" y="108"/>
      </p:cViewPr>
      <p:guideLst>
        <p:guide orient="horz" pos="43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11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341411139503019"/>
          <c:y val="2.6611261053613409E-2"/>
          <c:w val="0.55637568047994668"/>
          <c:h val="0.944219183507321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Охват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25535"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>
                  <a:alpha val="93000"/>
                </a:srgbClr>
              </a:solidFill>
              <a:ln w="25535"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w="25535"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 w="25535"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 w="25535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 w="25535">
                <a:noFill/>
              </a:ln>
              <a:effectLst/>
            </c:spPr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 w="25535">
                <a:noFill/>
              </a:ln>
              <a:effectLst/>
            </c:spPr>
          </c:dPt>
          <c:dLbls>
            <c:dLbl>
              <c:idx val="27"/>
              <c:layout>
                <c:manualLayout>
                  <c:xMode val="edge"/>
                  <c:yMode val="edge"/>
                  <c:x val="0.21554770318021904"/>
                  <c:y val="0.534296028880866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&quot;%&quot;" sourceLinked="0"/>
            <c:spPr>
              <a:noFill/>
              <a:ln w="19891">
                <a:noFill/>
              </a:ln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Sheet1!$A$2:$A$25</c:f>
              <c:strCache>
                <c:ptCount val="24"/>
                <c:pt idx="0">
                  <c:v>мужчины</c:v>
                </c:pt>
                <c:pt idx="1">
                  <c:v>женщины</c:v>
                </c:pt>
                <c:pt idx="3">
                  <c:v>до 20</c:v>
                </c:pt>
                <c:pt idx="4">
                  <c:v>20-24</c:v>
                </c:pt>
                <c:pt idx="5">
                  <c:v>25-44</c:v>
                </c:pt>
                <c:pt idx="6">
                  <c:v>45-54</c:v>
                </c:pt>
                <c:pt idx="7">
                  <c:v>55-64</c:v>
                </c:pt>
                <c:pt idx="8">
                  <c:v>65+ </c:v>
                </c:pt>
                <c:pt idx="10">
                  <c:v>высшее образование</c:v>
                </c:pt>
                <c:pt idx="12">
                  <c:v>руководители</c:v>
                </c:pt>
                <c:pt idx="13">
                  <c:v>специалисты</c:v>
                </c:pt>
                <c:pt idx="14">
                  <c:v>служащие</c:v>
                </c:pt>
                <c:pt idx="15">
                  <c:v>рабочие</c:v>
                </c:pt>
                <c:pt idx="16">
                  <c:v>студенты, учащиеся</c:v>
                </c:pt>
                <c:pt idx="17">
                  <c:v>пенсионеры</c:v>
                </c:pt>
                <c:pt idx="18">
                  <c:v>безработные</c:v>
                </c:pt>
                <c:pt idx="19">
                  <c:v>домохозяйки, молодые мамы</c:v>
                </c:pt>
                <c:pt idx="21">
                  <c:v>Малоимущие</c:v>
                </c:pt>
                <c:pt idx="22">
                  <c:v>Средний доход</c:v>
                </c:pt>
                <c:pt idx="23">
                  <c:v>Обеспечены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44.2</c:v>
                </c:pt>
                <c:pt idx="1">
                  <c:v>55.8</c:v>
                </c:pt>
                <c:pt idx="3">
                  <c:v>3.9</c:v>
                </c:pt>
                <c:pt idx="4">
                  <c:v>5.8</c:v>
                </c:pt>
                <c:pt idx="5">
                  <c:v>44.4</c:v>
                </c:pt>
                <c:pt idx="6">
                  <c:v>21</c:v>
                </c:pt>
                <c:pt idx="7">
                  <c:v>16.5</c:v>
                </c:pt>
                <c:pt idx="8">
                  <c:v>8.5</c:v>
                </c:pt>
                <c:pt idx="10">
                  <c:v>69.8</c:v>
                </c:pt>
                <c:pt idx="12">
                  <c:v>19</c:v>
                </c:pt>
                <c:pt idx="13">
                  <c:v>23.3</c:v>
                </c:pt>
                <c:pt idx="14">
                  <c:v>13</c:v>
                </c:pt>
                <c:pt idx="15">
                  <c:v>10.4</c:v>
                </c:pt>
                <c:pt idx="16">
                  <c:v>4.5999999999999996</c:v>
                </c:pt>
                <c:pt idx="17">
                  <c:v>11.4</c:v>
                </c:pt>
                <c:pt idx="18">
                  <c:v>3.7</c:v>
                </c:pt>
                <c:pt idx="19">
                  <c:v>6.6</c:v>
                </c:pt>
                <c:pt idx="21">
                  <c:v>3.4</c:v>
                </c:pt>
                <c:pt idx="22">
                  <c:v>41.1</c:v>
                </c:pt>
                <c:pt idx="23">
                  <c:v>44.8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49438768"/>
        <c:axId val="249439944"/>
      </c:barChart>
      <c:catAx>
        <c:axId val="2494387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488">
            <a:solidFill>
              <a:schemeClr val="bg1">
                <a:lumMod val="85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050"/>
            </a:pPr>
            <a:endParaRPr lang="ru-RU"/>
          </a:p>
        </c:txPr>
        <c:crossAx val="249439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9439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7465">
            <a:noFill/>
          </a:ln>
        </c:spPr>
        <c:crossAx val="249438768"/>
        <c:crosses val="max"/>
        <c:crossBetween val="between"/>
      </c:valAx>
      <c:spPr>
        <a:noFill/>
        <a:ln w="25409">
          <a:noFill/>
        </a:ln>
      </c:spPr>
    </c:plotArea>
    <c:plotVisOnly val="1"/>
    <c:dispBlanksAs val="gap"/>
    <c:showDLblsOverMax val="0"/>
  </c:chart>
  <c:spPr>
    <a:noFill/>
    <a:ln w="9938">
      <a:noFill/>
      <a:prstDash val="solid"/>
    </a:ln>
    <a:effectLst/>
  </c:spPr>
  <c:txPr>
    <a:bodyPr/>
    <a:lstStyle/>
    <a:p>
      <a:pPr>
        <a:defRPr sz="1100" b="0" i="0" u="none" strike="noStrike" baseline="0">
          <a:solidFill>
            <a:schemeClr val="tx1"/>
          </a:solidFill>
          <a:latin typeface="Times New Roman" pitchFamily="18" charset="0"/>
          <a:ea typeface="Arial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975308641975387E-2"/>
          <c:y val="0.10101717579220157"/>
          <c:w val="0.96604938271604934"/>
          <c:h val="0.73456831176039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Reach %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numFmt formatCode="0.0&quot;%&quot;" sourceLinked="0"/>
              <c:spPr/>
              <c:txPr>
                <a:bodyPr/>
                <a:lstStyle/>
                <a:p>
                  <a:pPr>
                    <a:defRPr sz="28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Радио 7 на семи холмах</c:v>
                </c:pt>
                <c:pt idx="1">
                  <c:v>Серебряный Дождь</c:v>
                </c:pt>
                <c:pt idx="2">
                  <c:v>Relax FM</c:v>
                </c:pt>
                <c:pt idx="3">
                  <c:v>Радио Монте-Карло</c:v>
                </c:pt>
                <c:pt idx="4">
                  <c:v>Радио Классик</c:v>
                </c:pt>
                <c:pt idx="5">
                  <c:v>Радио Джаз</c:v>
                </c:pt>
                <c:pt idx="6">
                  <c:v>Радио Best FM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16.059999999999999</c:v>
                </c:pt>
                <c:pt idx="1">
                  <c:v>13.25</c:v>
                </c:pt>
                <c:pt idx="2">
                  <c:v>12.47</c:v>
                </c:pt>
                <c:pt idx="3">
                  <c:v>12.03</c:v>
                </c:pt>
                <c:pt idx="4">
                  <c:v>10.28</c:v>
                </c:pt>
                <c:pt idx="5">
                  <c:v>10.119999999999999</c:v>
                </c:pt>
                <c:pt idx="6">
                  <c:v>8.31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8984064"/>
        <c:axId val="8981712"/>
      </c:barChart>
      <c:catAx>
        <c:axId val="8984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400"/>
            </a:pPr>
            <a:endParaRPr lang="ru-RU"/>
          </a:p>
        </c:txPr>
        <c:crossAx val="8981712"/>
        <c:crosses val="autoZero"/>
        <c:auto val="1"/>
        <c:lblAlgn val="ctr"/>
        <c:lblOffset val="100"/>
        <c:noMultiLvlLbl val="0"/>
      </c:catAx>
      <c:valAx>
        <c:axId val="89817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984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D0F06-A9BF-464F-8130-D4AAF9AC3CF6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BD668-1F57-4ABE-99A1-1D3D0DE68E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706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66B8-3D2D-4A65-8E07-DE46381531B1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943EF-6F23-4519-A543-2AC558D7D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34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43EF-6F23-4519-A543-2AC558D7DA3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9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943EF-6F23-4519-A543-2AC558D7DA3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8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Documents and Settings\a.kozlova\Desktop\Logo_R7_CMYK.jpg"/>
          <p:cNvPicPr>
            <a:picLocks noChangeAspect="1" noChangeArrowheads="1"/>
          </p:cNvPicPr>
          <p:nvPr userDrawn="1"/>
        </p:nvPicPr>
        <p:blipFill>
          <a:blip r:embed="rId2" cstate="print"/>
          <a:srcRect l="10626" t="26897" r="10948" b="25372"/>
          <a:stretch>
            <a:fillRect/>
          </a:stretch>
        </p:blipFill>
        <p:spPr bwMode="auto">
          <a:xfrm>
            <a:off x="179512" y="244845"/>
            <a:ext cx="1728192" cy="7358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 userDrawn="1"/>
        </p:nvSpPr>
        <p:spPr>
          <a:xfrm>
            <a:off x="2123728" y="332656"/>
            <a:ext cx="7020272" cy="576064"/>
          </a:xfrm>
          <a:prstGeom prst="rect">
            <a:avLst/>
          </a:prstGeom>
          <a:solidFill>
            <a:srgbClr val="FC8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908720"/>
            <a:ext cx="9144000" cy="5688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80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7A38-F987-43E5-A642-657BD703A29F}" type="datetimeFigureOut">
              <a:rPr lang="ru-RU" smtClean="0"/>
              <a:pPr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14AF-2E00-49B8-8688-7FA8DA63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31455" cy="3191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50993" y="262389"/>
            <a:ext cx="5657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Драйв-тайм на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Радио 7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”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r="2470"/>
          <a:stretch>
            <a:fillRect/>
          </a:stretch>
        </p:blipFill>
        <p:spPr bwMode="auto">
          <a:xfrm>
            <a:off x="6228184" y="4541011"/>
            <a:ext cx="2843808" cy="19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442" t="984" r="2292"/>
          <a:stretch>
            <a:fillRect/>
          </a:stretch>
        </p:blipFill>
        <p:spPr bwMode="auto">
          <a:xfrm>
            <a:off x="3059832" y="4541644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01" y="4541644"/>
            <a:ext cx="290432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1636926"/>
            <a:ext cx="885698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АЛЕНА КУТУЗОВА </a:t>
            </a:r>
          </a:p>
          <a:p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Знает, чем живет вечерний город.</a:t>
            </a:r>
          </a:p>
          <a:p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О чем говорят и думают его жители.</a:t>
            </a:r>
          </a:p>
          <a:p>
            <a:endParaRPr lang="ru-RU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Новости, лаконичные комментарии, ироничные истории и песни, которые Вы знаете и любите. </a:t>
            </a:r>
          </a:p>
          <a:p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Все, что нужно для приятной дороги домой!</a:t>
            </a:r>
          </a:p>
          <a:p>
            <a:endParaRPr lang="ru-RU" sz="24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 t="3381" b="19760"/>
          <a:stretch>
            <a:fillRect/>
          </a:stretch>
        </p:blipFill>
        <p:spPr bwMode="auto">
          <a:xfrm>
            <a:off x="6948264" y="1052736"/>
            <a:ext cx="1800199" cy="207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80624" y="262389"/>
            <a:ext cx="4355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Вечер на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Радио 7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”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640989"/>
            <a:ext cx="58326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Радио 7</a:t>
            </a:r>
            <a:r>
              <a:rPr lang="en-US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сделает долгожданный вечер незабываемым и </a:t>
            </a: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по-настоящему тёплым!</a:t>
            </a:r>
          </a:p>
          <a:p>
            <a:endParaRPr lang="ru-RU" sz="32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Самые красивые песни с вечерним настроением </a:t>
            </a: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помогут снять усталость и расслабиться!</a:t>
            </a:r>
          </a:p>
        </p:txBody>
      </p:sp>
      <p:pic>
        <p:nvPicPr>
          <p:cNvPr id="2" name="Picture 2" descr="C:\Documents and Settings\a.kozlova\Desktop\презы май 2014\поддержки\R7_Ante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32655"/>
            <a:ext cx="3113923" cy="439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21472" y="262389"/>
            <a:ext cx="648703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Поддерживаемые мероприятия</a:t>
            </a:r>
            <a:endParaRPr lang="ru-RU" sz="32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1124744"/>
            <a:ext cx="2185828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9" y="1700808"/>
            <a:ext cx="3183439" cy="45091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35" y="3014954"/>
            <a:ext cx="1512168" cy="22682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54" y="1700808"/>
            <a:ext cx="3006080" cy="45091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74" y="5373216"/>
            <a:ext cx="2136421" cy="1068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7504" y="1700808"/>
            <a:ext cx="885698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7938" algn="ctr"/>
            <a:endParaRPr lang="ru-RU" sz="8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/>
            <a:r>
              <a:rPr lang="ru-RU" sz="72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92075" indent="-7938" algn="ctr"/>
            <a:r>
              <a:rPr lang="ru-RU" sz="72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/>
            <a:endParaRPr lang="ru-RU" sz="5400" dirty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44724"/>
            <a:ext cx="3018469" cy="111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4513666" y="1124744"/>
            <a:ext cx="4306806" cy="5206704"/>
            <a:chOff x="4427984" y="1174624"/>
            <a:chExt cx="4545056" cy="5494736"/>
          </a:xfrm>
        </p:grpSpPr>
        <p:pic>
          <p:nvPicPr>
            <p:cNvPr id="1026" name="Picture 2" descr="C:\Documents and Settings\a.kozlova\Desktop\радио 7 2013\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37457" y="1174624"/>
              <a:ext cx="2235583" cy="1580488"/>
            </a:xfrm>
            <a:prstGeom prst="rect">
              <a:avLst/>
            </a:prstGeom>
            <a:noFill/>
            <a:effectLst>
              <a:outerShdw blurRad="152400" sx="102000" sy="102000" algn="ctr" rotWithShape="0">
                <a:prstClr val="black">
                  <a:alpha val="8000"/>
                </a:prstClr>
              </a:outerShdw>
            </a:effectLst>
          </p:spPr>
        </p:pic>
        <p:pic>
          <p:nvPicPr>
            <p:cNvPr id="1027" name="Picture 3" descr="C:\Documents and Settings\a.kozlova\Desktop\радио 7 2013\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3201" y="1174624"/>
              <a:ext cx="2221386" cy="1570451"/>
            </a:xfrm>
            <a:prstGeom prst="rect">
              <a:avLst/>
            </a:prstGeom>
            <a:noFill/>
            <a:effectLst>
              <a:outerShdw blurRad="152400" sx="102000" sy="102000" algn="ctr" rotWithShape="0">
                <a:prstClr val="black">
                  <a:alpha val="8000"/>
                </a:prstClr>
              </a:outerShdw>
            </a:effectLst>
          </p:spPr>
        </p:pic>
        <p:pic>
          <p:nvPicPr>
            <p:cNvPr id="1028" name="Picture 4" descr="C:\Documents and Settings\a.kozlova\Desktop\радио 7 2013\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7984" y="5063056"/>
              <a:ext cx="2240800" cy="1584176"/>
            </a:xfrm>
            <a:prstGeom prst="rect">
              <a:avLst/>
            </a:prstGeom>
            <a:noFill/>
            <a:effectLst>
              <a:outerShdw blurRad="152400" sx="102000" sy="102000" algn="ctr" rotWithShape="0">
                <a:prstClr val="black">
                  <a:alpha val="8000"/>
                </a:prstClr>
              </a:outerShdw>
            </a:effectLst>
          </p:spPr>
        </p:pic>
        <p:pic>
          <p:nvPicPr>
            <p:cNvPr id="1029" name="Picture 5" descr="C:\Documents and Settings\a.kozlova\Desktop\радио 7 2013\3.jpg"/>
            <p:cNvPicPr>
              <a:picLocks noChangeAspect="1" noChangeArrowheads="1"/>
            </p:cNvPicPr>
            <p:nvPr/>
          </p:nvPicPr>
          <p:blipFill>
            <a:blip r:embed="rId5" cstate="print"/>
            <a:srcRect r="1754"/>
            <a:stretch>
              <a:fillRect/>
            </a:stretch>
          </p:blipFill>
          <p:spPr bwMode="auto">
            <a:xfrm>
              <a:off x="6740792" y="5063056"/>
              <a:ext cx="2232248" cy="1606304"/>
            </a:xfrm>
            <a:prstGeom prst="rect">
              <a:avLst/>
            </a:prstGeom>
            <a:noFill/>
            <a:effectLst>
              <a:outerShdw blurRad="152400" sx="102000" sy="102000" algn="ctr" rotWithShape="0">
                <a:prstClr val="black">
                  <a:alpha val="8000"/>
                </a:prstClr>
              </a:outerShdw>
            </a:effectLst>
          </p:spPr>
        </p:pic>
        <p:pic>
          <p:nvPicPr>
            <p:cNvPr id="1030" name="Picture 6" descr="C:\Documents and Settings\a.kozlova\Desktop\радио 7 2013\6-1.jpg"/>
            <p:cNvPicPr>
              <a:picLocks noChangeAspect="1" noChangeArrowheads="1"/>
            </p:cNvPicPr>
            <p:nvPr/>
          </p:nvPicPr>
          <p:blipFill>
            <a:blip r:embed="rId6" cstate="print"/>
            <a:srcRect l="32609" b="13900"/>
            <a:stretch>
              <a:fillRect/>
            </a:stretch>
          </p:blipFill>
          <p:spPr bwMode="auto">
            <a:xfrm>
              <a:off x="4436536" y="2902816"/>
              <a:ext cx="2232248" cy="2016224"/>
            </a:xfrm>
            <a:prstGeom prst="rect">
              <a:avLst/>
            </a:prstGeom>
            <a:noFill/>
            <a:effectLst>
              <a:outerShdw blurRad="152400" sx="102000" sy="102000" algn="ctr" rotWithShape="0">
                <a:prstClr val="black">
                  <a:alpha val="8000"/>
                </a:prstClr>
              </a:outerShdw>
            </a:effectLst>
          </p:spPr>
        </p:pic>
        <p:pic>
          <p:nvPicPr>
            <p:cNvPr id="1032" name="Picture 8" descr="C:\Documents and Settings\a.kozlova\Desktop\радио 7 2013\5.jpg"/>
            <p:cNvPicPr>
              <a:picLocks noChangeAspect="1" noChangeArrowheads="1"/>
            </p:cNvPicPr>
            <p:nvPr/>
          </p:nvPicPr>
          <p:blipFill>
            <a:blip r:embed="rId7" cstate="print"/>
            <a:srcRect l="14178" r="10075"/>
            <a:stretch>
              <a:fillRect/>
            </a:stretch>
          </p:blipFill>
          <p:spPr bwMode="auto">
            <a:xfrm>
              <a:off x="6804248" y="2902816"/>
              <a:ext cx="2160240" cy="2016224"/>
            </a:xfrm>
            <a:prstGeom prst="rect">
              <a:avLst/>
            </a:prstGeom>
            <a:noFill/>
            <a:effectLst>
              <a:outerShdw blurRad="152400" sx="102000" sy="102000" algn="ctr" rotWithShape="0">
                <a:prstClr val="black">
                  <a:alpha val="8000"/>
                </a:prst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179512" y="1744416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7938" algn="ctr"/>
            <a:r>
              <a:rPr lang="ru-RU" sz="48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Мягкая</a:t>
            </a:r>
          </a:p>
          <a:p>
            <a:pPr marL="92075" indent="-7938" algn="ctr"/>
            <a:r>
              <a:rPr lang="ru-RU" sz="40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8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мелодичная</a:t>
            </a:r>
            <a:r>
              <a:rPr lang="ru-RU" sz="48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популярная музыка </a:t>
            </a:r>
            <a:endParaRPr lang="ru-RU" sz="4800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/>
            <a:r>
              <a:rPr lang="ru-RU" sz="48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для взрослых</a:t>
            </a:r>
            <a:endParaRPr lang="ru-RU" sz="4800" b="1" i="1" dirty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6339" y="262389"/>
            <a:ext cx="193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Музыка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32806" y="260648"/>
            <a:ext cx="2631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Слушатель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382280"/>
            <a:ext cx="669674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Елена, 3</a:t>
            </a:r>
            <a:r>
              <a:rPr lang="en-US" sz="36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</a:p>
          <a:p>
            <a:r>
              <a:rPr lang="ru-RU" sz="28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Замужем</a:t>
            </a:r>
          </a:p>
          <a:p>
            <a:r>
              <a:rPr lang="ru-RU" sz="28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Сын Артем, </a:t>
            </a:r>
            <a:r>
              <a:rPr lang="en-US" sz="28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8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endParaRPr lang="ru-RU" sz="11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Работает в банке</a:t>
            </a:r>
          </a:p>
          <a:p>
            <a:endParaRPr lang="ru-RU" sz="16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Ее ценности:</a:t>
            </a:r>
          </a:p>
          <a:p>
            <a:pPr indent="268288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Семья и дети</a:t>
            </a:r>
          </a:p>
          <a:p>
            <a:pPr indent="268288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Ощущение гармонии и комфорта</a:t>
            </a:r>
          </a:p>
          <a:p>
            <a:pPr indent="268288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</a:p>
          <a:p>
            <a:pPr indent="268288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Друзья</a:t>
            </a:r>
          </a:p>
          <a:p>
            <a:pPr indent="268288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Не изолирована от </a:t>
            </a:r>
            <a:r>
              <a:rPr lang="en-US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общественной жизни</a:t>
            </a:r>
            <a:r>
              <a:rPr lang="en-US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8288">
              <a:buFont typeface="Arial" pitchFamily="34" charset="0"/>
              <a:buChar char="•"/>
            </a:pPr>
            <a:r>
              <a:rPr lang="ru-RU" sz="24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Натуральна и естественна</a:t>
            </a:r>
          </a:p>
          <a:p>
            <a:endParaRPr lang="ru-RU" sz="24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198" r="7603"/>
          <a:stretch>
            <a:fillRect/>
          </a:stretch>
        </p:blipFill>
        <p:spPr bwMode="auto">
          <a:xfrm>
            <a:off x="4355976" y="1196752"/>
            <a:ext cx="4536504" cy="292494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9752" y="26238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Охват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7932"/>
            <a:ext cx="67249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Book Antiqua" pitchFamily="18" charset="0"/>
              </a:rPr>
              <a:t>TNS</a:t>
            </a:r>
            <a:r>
              <a:rPr lang="ru-RU" sz="800" dirty="0" smtClean="0">
                <a:solidFill>
                  <a:schemeClr val="bg1"/>
                </a:solidFill>
                <a:latin typeface="Book Antiqua" pitchFamily="18" charset="0"/>
              </a:rPr>
              <a:t> Россия. </a:t>
            </a:r>
            <a:r>
              <a:rPr lang="en-US" sz="800" dirty="0" smtClean="0">
                <a:solidFill>
                  <a:schemeClr val="bg1"/>
                </a:solidFill>
                <a:latin typeface="Book Antiqua" pitchFamily="18" charset="0"/>
              </a:rPr>
              <a:t>Radio Index-</a:t>
            </a:r>
            <a:r>
              <a:rPr lang="ru-RU" sz="800" dirty="0" smtClean="0">
                <a:solidFill>
                  <a:schemeClr val="bg1"/>
                </a:solidFill>
                <a:latin typeface="Book Antiqua" pitchFamily="18" charset="0"/>
              </a:rPr>
              <a:t>Москва   Май – Июль 2014, Цветом отмечены группы высокой концентрации, Россия Январь -Июнь 2014, 12+</a:t>
            </a:r>
            <a:endParaRPr lang="ru-RU" sz="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1196752"/>
            <a:ext cx="4032448" cy="50405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В МОСКВЕ </a:t>
            </a:r>
          </a:p>
          <a:p>
            <a:pPr algn="ctr"/>
            <a:r>
              <a:rPr lang="ru-RU" sz="20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ежедневный охват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558 тыс. слушателей</a:t>
            </a:r>
          </a:p>
          <a:p>
            <a:pPr algn="ctr"/>
            <a:r>
              <a:rPr lang="ru-RU" sz="20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еженедельный охват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1,</a:t>
            </a:r>
            <a:r>
              <a:rPr lang="en-US" sz="2000" b="1" i="1" dirty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7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 млн. слушателей</a:t>
            </a: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В РОССИИ</a:t>
            </a:r>
          </a:p>
          <a:p>
            <a:pPr algn="ctr"/>
            <a:r>
              <a:rPr lang="ru-RU" sz="20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ежедневный охват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2,2 млн. слушателей </a:t>
            </a:r>
          </a:p>
          <a:p>
            <a:pPr algn="ctr"/>
            <a:r>
              <a:rPr lang="ru-RU" sz="20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еженедельный охват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  <a:cs typeface="Times New Roman" pitchFamily="18" charset="0"/>
              </a:rPr>
              <a:t>6,3 млн. слушателей</a:t>
            </a: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96752"/>
            <a:ext cx="4032448" cy="50405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279400" sx="102000" sy="102000" algn="ctr" rotWithShape="0">
              <a:prstClr val="black">
                <a:alpha val="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052736"/>
            <a:ext cx="3312368" cy="1152128"/>
          </a:xfrm>
          <a:prstGeom prst="rect">
            <a:avLst/>
          </a:prstGeom>
          <a:noFill/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351501"/>
                </a:solidFill>
                <a:latin typeface="Times New Roman" pitchFamily="18" charset="0"/>
                <a:cs typeface="Times New Roman" pitchFamily="18" charset="0"/>
              </a:rPr>
              <a:t>ПОРТРЕТ АУДИТОРИИ</a:t>
            </a:r>
          </a:p>
          <a:p>
            <a:endParaRPr lang="ru-RU" sz="1000" b="1" dirty="0" smtClean="0">
              <a:solidFill>
                <a:srgbClr val="3515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50844"/>
              </p:ext>
            </p:extLst>
          </p:nvPr>
        </p:nvGraphicFramePr>
        <p:xfrm>
          <a:off x="395536" y="2156859"/>
          <a:ext cx="3816424" cy="393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8000"/>
          </a:blip>
          <a:srcRect/>
          <a:stretch>
            <a:fillRect/>
          </a:stretch>
        </p:blipFill>
        <p:spPr bwMode="auto">
          <a:xfrm>
            <a:off x="3635896" y="980728"/>
            <a:ext cx="1884562" cy="187913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6224" y="372482"/>
            <a:ext cx="6948264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900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Премиальный сегмент радиостанций</a:t>
            </a:r>
            <a:endParaRPr lang="ru-RU" sz="28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0107" y="1342509"/>
            <a:ext cx="4222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Недельный рейтинг радиостанций</a:t>
            </a:r>
          </a:p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Москва,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12+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550" y="3645024"/>
            <a:ext cx="1188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№1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50" y="6597932"/>
            <a:ext cx="26821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/>
                </a:solidFill>
                <a:latin typeface="Book Antiqua" pitchFamily="18" charset="0"/>
              </a:rPr>
              <a:t>* </a:t>
            </a:r>
            <a:r>
              <a:rPr lang="en-US" sz="800" dirty="0" smtClean="0">
                <a:solidFill>
                  <a:schemeClr val="bg1"/>
                </a:solidFill>
                <a:latin typeface="Book Antiqua" pitchFamily="18" charset="0"/>
              </a:rPr>
              <a:t>TNS </a:t>
            </a:r>
            <a:r>
              <a:rPr lang="ru-RU" sz="800" dirty="0" smtClean="0">
                <a:solidFill>
                  <a:schemeClr val="bg1"/>
                </a:solidFill>
                <a:latin typeface="Book Antiqua" pitchFamily="18" charset="0"/>
              </a:rPr>
              <a:t>Россия. </a:t>
            </a:r>
            <a:r>
              <a:rPr lang="en-US" sz="800" dirty="0" smtClean="0">
                <a:solidFill>
                  <a:schemeClr val="bg1"/>
                </a:solidFill>
                <a:latin typeface="Book Antiqua" pitchFamily="18" charset="0"/>
              </a:rPr>
              <a:t>Radio Index-</a:t>
            </a:r>
            <a:r>
              <a:rPr lang="ru-RU" sz="800" dirty="0" smtClean="0">
                <a:solidFill>
                  <a:schemeClr val="bg1"/>
                </a:solidFill>
                <a:latin typeface="Book Antiqua" pitchFamily="18" charset="0"/>
              </a:rPr>
              <a:t>Москва  Май- Июль  2014</a:t>
            </a:r>
            <a:endParaRPr lang="ru-RU" sz="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1639"/>
              </p:ext>
            </p:extLst>
          </p:nvPr>
        </p:nvGraphicFramePr>
        <p:xfrm>
          <a:off x="250825" y="1628800"/>
          <a:ext cx="8713663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364502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№1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98987" y="262389"/>
            <a:ext cx="2765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Отношение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2568" y="1124745"/>
            <a:ext cx="4139952" cy="517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Коммуникация </a:t>
            </a:r>
            <a:endParaRPr lang="en-US" sz="3200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ТЕТ-А-ТЕТ </a:t>
            </a:r>
            <a:endParaRPr lang="en-US" sz="3200" b="1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со слушателями</a:t>
            </a:r>
          </a:p>
          <a:p>
            <a:pPr algn="ctr"/>
            <a:endParaRPr lang="ru-RU" sz="2400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УВАЖЕНИЕ </a:t>
            </a:r>
            <a:endParaRPr lang="en-US" sz="3200" b="1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en-US" sz="3200" b="1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endParaRPr lang="en-US" sz="3200" b="1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к каждому</a:t>
            </a:r>
          </a:p>
          <a:p>
            <a:pPr algn="ctr"/>
            <a:endParaRPr lang="en-US" sz="1050" i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на сайте радиостанции  и </a:t>
            </a:r>
          </a:p>
          <a:p>
            <a:pPr algn="ctr"/>
            <a:r>
              <a:rPr lang="ru-RU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в  соц. сетях ведущие </a:t>
            </a:r>
          </a:p>
          <a:p>
            <a:pPr algn="ctr"/>
            <a:r>
              <a:rPr lang="ru-RU" i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коммуницруют со слушателями напрямую)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4297680" cy="1901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23" y="3713914"/>
            <a:ext cx="3543921" cy="230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0849"/>
            <a:ext cx="9108504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7938" algn="ctr">
              <a:lnSpc>
                <a:spcPts val="6800"/>
              </a:lnSpc>
            </a:pPr>
            <a:endParaRPr lang="ru-RU" sz="60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>
              <a:lnSpc>
                <a:spcPts val="6800"/>
              </a:lnSpc>
            </a:pPr>
            <a:r>
              <a:rPr lang="ru-RU" sz="60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соответствует </a:t>
            </a:r>
          </a:p>
          <a:p>
            <a:pPr marL="92075" indent="-7938" algn="ctr">
              <a:lnSpc>
                <a:spcPts val="6800"/>
              </a:lnSpc>
            </a:pPr>
            <a:r>
              <a:rPr lang="ru-RU" sz="60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интересам </a:t>
            </a:r>
            <a:endParaRPr lang="en-US" sz="6000" b="1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>
              <a:lnSpc>
                <a:spcPts val="6800"/>
              </a:lnSpc>
            </a:pPr>
            <a:r>
              <a:rPr lang="ru-RU" sz="60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60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образу жизни слушателей</a:t>
            </a:r>
            <a:endParaRPr lang="ru-RU" sz="6000" dirty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96752"/>
            <a:ext cx="2736304" cy="101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050" y="262389"/>
            <a:ext cx="4076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Утро на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Радио 7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”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45365" y="1268760"/>
            <a:ext cx="2958483" cy="5015634"/>
            <a:chOff x="179512" y="1509710"/>
            <a:chExt cx="3052210" cy="517453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4653136"/>
              <a:ext cx="3052210" cy="2031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509710"/>
              <a:ext cx="3024336" cy="1703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137" b="9387"/>
            <a:stretch>
              <a:fillRect/>
            </a:stretch>
          </p:blipFill>
          <p:spPr bwMode="auto">
            <a:xfrm>
              <a:off x="179512" y="3284984"/>
              <a:ext cx="3024335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3210586" y="980728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indent="-7938" algn="ctr"/>
            <a:r>
              <a:rPr lang="en-US" sz="44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44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Утро на семи холмах</a:t>
            </a:r>
            <a:r>
              <a:rPr lang="en-US" sz="4400" b="1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92075" indent="176213" algn="ctr">
              <a:buFontTx/>
              <a:buChar char="-"/>
            </a:pPr>
            <a:r>
              <a:rPr lang="ru-RU" sz="28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подходящий сценарий для </a:t>
            </a:r>
          </a:p>
          <a:p>
            <a:pPr marL="92075" indent="176213" algn="ctr"/>
            <a:r>
              <a:rPr lang="ru-RU" sz="28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Вашего утра</a:t>
            </a:r>
          </a:p>
          <a:p>
            <a:pPr marL="92075" indent="-7938" algn="ctr">
              <a:buFontTx/>
              <a:buChar char="-"/>
            </a:pPr>
            <a:endParaRPr lang="ru-RU" sz="12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/>
            <a:endParaRPr lang="ru-RU" sz="12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/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Доброжелательные, дружелюбные и знающие ведущие</a:t>
            </a:r>
          </a:p>
          <a:p>
            <a:pPr marL="92075" indent="-7938" algn="ctr"/>
            <a:endParaRPr lang="ru-RU" sz="24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/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Лаконичные, информативные </a:t>
            </a:r>
          </a:p>
          <a:p>
            <a:pPr marL="92075" indent="-7938" algn="ctr"/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и легкие для восприятия рубрики</a:t>
            </a:r>
          </a:p>
          <a:p>
            <a:pPr marL="92075" indent="-7938" algn="ctr"/>
            <a:endParaRPr lang="ru-RU" sz="24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2075" indent="-7938" algn="ctr"/>
            <a:r>
              <a:rPr lang="ru-RU" sz="24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ЛЮБИМАЯ МУЗЫКА, которая сделает Ваше утро легким!</a:t>
            </a:r>
            <a:endParaRPr lang="ru-RU" sz="2400" dirty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30692" y="262389"/>
            <a:ext cx="4105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День на 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Радио 7</a:t>
            </a:r>
            <a:r>
              <a:rPr lang="en-US" sz="36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”</a:t>
            </a:r>
            <a:endParaRPr lang="ru-RU" sz="3600" b="1" dirty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390" r="5683"/>
          <a:stretch>
            <a:fillRect/>
          </a:stretch>
        </p:blipFill>
        <p:spPr bwMode="auto">
          <a:xfrm>
            <a:off x="251520" y="4581128"/>
            <a:ext cx="2376264" cy="17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9512" y="1196752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Как не сойти с ума </a:t>
            </a: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от бесконечных дел, пробок, переговоров,</a:t>
            </a: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звонков, </a:t>
            </a: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</a:p>
          <a:p>
            <a:r>
              <a:rPr lang="ru-RU" sz="32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суеты?..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4077072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Днем</a:t>
            </a:r>
          </a:p>
          <a:p>
            <a:pPr algn="r"/>
            <a:r>
              <a:rPr lang="en-US" sz="36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Радио 7</a:t>
            </a:r>
            <a:r>
              <a:rPr lang="en-US" sz="36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dirty="0" smtClean="0">
              <a:solidFill>
                <a:srgbClr val="360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266700" algn="r">
              <a:buFontTx/>
              <a:buChar char="-"/>
            </a:pPr>
            <a:r>
              <a:rPr lang="ru-RU" sz="36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это идеальный </a:t>
            </a:r>
          </a:p>
          <a:p>
            <a:pPr algn="r"/>
            <a:r>
              <a:rPr lang="ru-RU" sz="3500" dirty="0" smtClean="0">
                <a:solidFill>
                  <a:srgbClr val="360F00"/>
                </a:solidFill>
                <a:latin typeface="Times New Roman" pitchFamily="18" charset="0"/>
                <a:cs typeface="Times New Roman" pitchFamily="18" charset="0"/>
              </a:rPr>
              <a:t>саундтрек Вашего рабочего дня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lum bright="8000" contrast="-4000"/>
          </a:blip>
          <a:srcRect/>
          <a:stretch>
            <a:fillRect/>
          </a:stretch>
        </p:blipFill>
        <p:spPr bwMode="auto">
          <a:xfrm>
            <a:off x="6660232" y="1052736"/>
            <a:ext cx="2237234" cy="223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b="8571"/>
          <a:stretch>
            <a:fillRect/>
          </a:stretch>
        </p:blipFill>
        <p:spPr bwMode="auto">
          <a:xfrm>
            <a:off x="2771800" y="2852936"/>
            <a:ext cx="377596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D9C9B32C4652F479A8A6F81BB43B171" ma:contentTypeVersion="11" ma:contentTypeDescription="Создание документа." ma:contentTypeScope="" ma:versionID="20c423af74a48b772d5befc6e698acce">
  <xsd:schema xmlns:xsd="http://www.w3.org/2001/XMLSchema" xmlns:xs="http://www.w3.org/2001/XMLSchema" xmlns:p="http://schemas.microsoft.com/office/2006/metadata/properties" xmlns:ns1="http://schemas.microsoft.com/sharepoint/v3" xmlns:ns2="2c645ed3-5769-4a50-8e28-dd7554c77120" xmlns:ns3="http://schemas.microsoft.com/sharepoint/v4" targetNamespace="http://schemas.microsoft.com/office/2006/metadata/properties" ma:root="true" ma:fieldsID="6846ffb3af9ed42b49bfe4d98688a99b" ns1:_="" ns2:_="" ns3:_="">
    <xsd:import namespace="http://schemas.microsoft.com/sharepoint/v3"/>
    <xsd:import namespace="2c645ed3-5769-4a50-8e28-dd7554c7712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x0420__x0430__x0441__x0448__x0438__x0440__x0435__x043d__x0438__x0435_" minOccurs="0"/>
                <xsd:element ref="ns2:_x042d__x043b__x0435__x043c__x0435__x043d__x0442__x0020__x0438__x0437__x043c__x0435__x043d__x0435__x043d_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Cообщение - поле От" ma:hidden="true" ma:internalName="EmailFrom">
      <xsd:simpleType>
        <xsd:restriction base="dms:Text"/>
      </xsd:simpleType>
    </xsd:element>
    <xsd:element name="EmailSubject" ma:index="14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45ed3-5769-4a50-8e28-dd7554c77120" elementFormDefault="qualified">
    <xsd:import namespace="http://schemas.microsoft.com/office/2006/documentManagement/types"/>
    <xsd:import namespace="http://schemas.microsoft.com/office/infopath/2007/PartnerControls"/>
    <xsd:element name="_x0420__x0430__x0441__x0448__x0438__x0440__x0435__x043d__x0438__x0435_" ma:index="8" nillable="true" ma:displayName="Расширение" ma:internalName="_x0420__x0430__x0441__x0448__x0438__x0440__x0435__x043d__x0438__x0435_">
      <xsd:simpleType>
        <xsd:restriction base="dms:Text"/>
      </xsd:simpleType>
    </xsd:element>
    <xsd:element name="_x042d__x043b__x0435__x043c__x0435__x043d__x0442__x0020__x0438__x0437__x043c__x0435__x043d__x0435__x043d_" ma:index="9" nillable="true" ma:displayName="Элемент изменен" ma:format="DateTime" ma:internalName="_x042d__x043b__x0435__x043c__x0435__x043d__x0442__x0020__x0438__x0437__x043c__x0435__x043d__x0435__x043d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5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d__x043b__x0435__x043c__x0435__x043d__x0442__x0020__x0438__x0437__x043c__x0435__x043d__x0435__x043d_ xmlns="2c645ed3-5769-4a50-8e28-dd7554c77120">2014-09-08T09:37:16+00:00</_x042d__x043b__x0435__x043c__x0435__x043d__x0442__x0020__x0438__x0437__x043c__x0435__x043d__x0435__x043d_>
    <_x0420__x0430__x0441__x0448__x0438__x0440__x0435__x043d__x0438__x0435_ xmlns="2c645ed3-5769-4a50-8e28-dd7554c77120" xsi:nil="true"/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3AA9B38-6DE4-4899-A835-5EC102230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c645ed3-5769-4a50-8e28-dd7554c77120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F28B24-2AF5-48E7-9A90-AA2B1F5B71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0BA5E-7696-4D04-9956-504AAF5BBD87}">
  <ds:schemaRefs>
    <ds:schemaRef ds:uri="http://schemas.microsoft.com/sharepoint/v3"/>
    <ds:schemaRef ds:uri="http://schemas.microsoft.com/sharepoint/v4"/>
    <ds:schemaRef ds:uri="http://purl.org/dc/terms/"/>
    <ds:schemaRef ds:uri="2c645ed3-5769-4a50-8e28-dd7554c7712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321</Words>
  <Application>Microsoft Office PowerPoint</Application>
  <PresentationFormat>Экран (4:3)</PresentationFormat>
  <Paragraphs>113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 Antiqua</vt:lpstr>
      <vt:lpstr>Bookman Old Style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A.Kozlova</dc:creator>
  <cp:lastModifiedBy>Валерия Николаева</cp:lastModifiedBy>
  <cp:revision>626</cp:revision>
  <dcterms:created xsi:type="dcterms:W3CDTF">2013-02-18T13:16:30Z</dcterms:created>
  <dcterms:modified xsi:type="dcterms:W3CDTF">2015-08-27T12:31:32Z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0x0101008D9C9B32C4652F479A8A6F81BB43B171</vt:lpwstr>
  </property>
</Properties>
</file>