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3"/>
  </p:notesMasterIdLst>
  <p:sldIdLst>
    <p:sldId id="640" r:id="rId3"/>
    <p:sldId id="659" r:id="rId4"/>
    <p:sldId id="593" r:id="rId5"/>
    <p:sldId id="629" r:id="rId6"/>
    <p:sldId id="592" r:id="rId7"/>
    <p:sldId id="621" r:id="rId8"/>
    <p:sldId id="569" r:id="rId9"/>
    <p:sldId id="624" r:id="rId10"/>
    <p:sldId id="626" r:id="rId11"/>
    <p:sldId id="643" r:id="rId12"/>
    <p:sldId id="642" r:id="rId13"/>
    <p:sldId id="644" r:id="rId14"/>
    <p:sldId id="622" r:id="rId15"/>
    <p:sldId id="557" r:id="rId16"/>
    <p:sldId id="631" r:id="rId17"/>
    <p:sldId id="558" r:id="rId18"/>
    <p:sldId id="678" r:id="rId19"/>
    <p:sldId id="679" r:id="rId20"/>
    <p:sldId id="633" r:id="rId21"/>
    <p:sldId id="630" r:id="rId22"/>
    <p:sldId id="674" r:id="rId23"/>
    <p:sldId id="675" r:id="rId24"/>
    <p:sldId id="676" r:id="rId25"/>
    <p:sldId id="677" r:id="rId26"/>
    <p:sldId id="672" r:id="rId27"/>
    <p:sldId id="661" r:id="rId28"/>
    <p:sldId id="662" r:id="rId29"/>
    <p:sldId id="663" r:id="rId30"/>
    <p:sldId id="664" r:id="rId31"/>
    <p:sldId id="665" r:id="rId32"/>
    <p:sldId id="673" r:id="rId33"/>
    <p:sldId id="666" r:id="rId34"/>
    <p:sldId id="667" r:id="rId35"/>
    <p:sldId id="668" r:id="rId36"/>
    <p:sldId id="669" r:id="rId37"/>
    <p:sldId id="670" r:id="rId38"/>
    <p:sldId id="671" r:id="rId39"/>
    <p:sldId id="586" r:id="rId40"/>
    <p:sldId id="523" r:id="rId41"/>
    <p:sldId id="55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990000"/>
    <a:srgbClr val="993300"/>
    <a:srgbClr val="CC3300"/>
    <a:srgbClr val="FF7C80"/>
    <a:srgbClr val="B63E22"/>
    <a:srgbClr val="D40A61"/>
    <a:srgbClr val="B643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6" autoAdjust="0"/>
    <p:restoredTop sz="97698" autoAdjust="0"/>
  </p:normalViewPr>
  <p:slideViewPr>
    <p:cSldViewPr>
      <p:cViewPr varScale="1">
        <p:scale>
          <a:sx n="112" d="100"/>
          <a:sy n="112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5172909230032"/>
          <c:y val="3.2760758755119412E-2"/>
          <c:w val="0.44672155680020231"/>
          <c:h val="0.934478482489761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64340"/>
            </a:solidFill>
            <a:effectLst>
              <a:outerShdw blurRad="203200" dist="38100" dir="30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1285949070793082E-2"/>
                  <c:y val="-7.9902623658223808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defRPr>
                    </a:pPr>
                    <a:r>
                      <a: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 </a:t>
                    </a:r>
                    <a:r>
                      <a: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2,5</a:t>
                    </a:r>
                    <a:r>
                      <a:rPr lang="ru-RU" sz="18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 млн.</a:t>
                    </a:r>
                    <a:endParaRPr lang="ru-RU" sz="18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Medium" pitchFamily="34" charset="0"/>
                    </a:endParaRPr>
                  </a:p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defRPr>
                    </a:pPr>
                    <a:r>
                      <a: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слушателей   </a:t>
                    </a:r>
                    <a:endParaRPr lang="ru-RU" sz="1800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4082752345712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defRPr>
                    </a:pPr>
                    <a:r>
                      <a: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 </a:t>
                    </a:r>
                    <a:r>
                      <a: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6,5</a:t>
                    </a:r>
                    <a:r>
                      <a:rPr lang="ru-RU" sz="18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 млн. </a:t>
                    </a:r>
                    <a:r>
                      <a: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слушателей   </a:t>
                    </a:r>
                    <a:endParaRPr lang="ru-RU" sz="1800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47223871677264E-2"/>
                  <c:y val="-2.6634207886074689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defRPr>
                    </a:pPr>
                    <a:r>
                      <a: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itchFamily="34" charset="0"/>
                      </a:rPr>
                      <a:t>  8,1 млн. слушателей   </a:t>
                    </a:r>
                    <a:endParaRPr lang="ru-RU" sz="1800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81000"/>
                </a:prstClr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Дневной охват</c:v>
                </c:pt>
                <c:pt idx="1">
                  <c:v>Недельный охват</c:v>
                </c:pt>
                <c:pt idx="2">
                  <c:v>Месячный охват</c:v>
                </c:pt>
              </c:strCache>
            </c:strRef>
          </c:cat>
          <c:val>
            <c:numRef>
              <c:f>Лист1!$B$2:$B$4</c:f>
              <c:numCache>
                <c:formatCode>_-* #,##0_р_._-;\-* #,##0_р_._-;_-* "-"??_р_._-;_-@_-</c:formatCode>
                <c:ptCount val="3"/>
                <c:pt idx="0" formatCode="General">
                  <c:v>2460680</c:v>
                </c:pt>
                <c:pt idx="1">
                  <c:v>6525700</c:v>
                </c:pt>
                <c:pt idx="2">
                  <c:v>8126180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6"/>
        <c:axId val="336459568"/>
        <c:axId val="336463096"/>
      </c:barChart>
      <c:catAx>
        <c:axId val="336459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 anchor="b" anchorCtr="1"/>
          <a:lstStyle/>
          <a:p>
            <a:pPr>
              <a:defRPr sz="2000" b="0" i="0" u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 pitchFamily="34" charset="0"/>
              </a:defRPr>
            </a:pPr>
            <a:endParaRPr lang="ru-RU"/>
          </a:p>
        </c:txPr>
        <c:crossAx val="336463096"/>
        <c:crosses val="autoZero"/>
        <c:auto val="1"/>
        <c:lblAlgn val="ctr"/>
        <c:lblOffset val="100"/>
        <c:noMultiLvlLbl val="0"/>
      </c:catAx>
      <c:valAx>
        <c:axId val="336463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645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58314079281139175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Европа Плюс</c:v>
                </c:pt>
                <c:pt idx="1">
                  <c:v>Авторадио</c:v>
                </c:pt>
                <c:pt idx="2">
                  <c:v>Ретро FM</c:v>
                </c:pt>
                <c:pt idx="3">
                  <c:v>Дорожное Радио</c:v>
                </c:pt>
                <c:pt idx="4">
                  <c:v>Русское Радио</c:v>
                </c:pt>
                <c:pt idx="5">
                  <c:v>Радио Шансон</c:v>
                </c:pt>
                <c:pt idx="6">
                  <c:v>Юмор FM</c:v>
                </c:pt>
                <c:pt idx="7">
                  <c:v>Радио Рекорд</c:v>
                </c:pt>
                <c:pt idx="8">
                  <c:v>DFM</c:v>
                </c:pt>
                <c:pt idx="9">
                  <c:v>Наше Радио</c:v>
                </c:pt>
                <c:pt idx="10">
                  <c:v>Радио Дача</c:v>
                </c:pt>
                <c:pt idx="11">
                  <c:v>Маяк</c:v>
                </c:pt>
                <c:pt idx="12">
                  <c:v>Радио ENERGY</c:v>
                </c:pt>
                <c:pt idx="13">
                  <c:v>Hit fm</c:v>
                </c:pt>
                <c:pt idx="14">
                  <c:v>Love Radio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299.68</c:v>
                </c:pt>
                <c:pt idx="1">
                  <c:v>212.71</c:v>
                </c:pt>
                <c:pt idx="2">
                  <c:v>193.59</c:v>
                </c:pt>
                <c:pt idx="3">
                  <c:v>181.15</c:v>
                </c:pt>
                <c:pt idx="4">
                  <c:v>175.86</c:v>
                </c:pt>
                <c:pt idx="5">
                  <c:v>161.88999999999999</c:v>
                </c:pt>
                <c:pt idx="6">
                  <c:v>140.43</c:v>
                </c:pt>
                <c:pt idx="7">
                  <c:v>119.02</c:v>
                </c:pt>
                <c:pt idx="8">
                  <c:v>105.35</c:v>
                </c:pt>
                <c:pt idx="9">
                  <c:v>100.83</c:v>
                </c:pt>
                <c:pt idx="10">
                  <c:v>96.68</c:v>
                </c:pt>
                <c:pt idx="11">
                  <c:v>88.4</c:v>
                </c:pt>
                <c:pt idx="12">
                  <c:v>82.06</c:v>
                </c:pt>
                <c:pt idx="13">
                  <c:v>59.31</c:v>
                </c:pt>
                <c:pt idx="14">
                  <c:v>58.62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9117816"/>
        <c:axId val="339121736"/>
      </c:barChart>
      <c:catAx>
        <c:axId val="339117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9121736"/>
        <c:crosses val="autoZero"/>
        <c:auto val="1"/>
        <c:lblAlgn val="ctr"/>
        <c:lblOffset val="100"/>
        <c:noMultiLvlLbl val="0"/>
      </c:catAx>
      <c:valAx>
        <c:axId val="33912173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9117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62738354288889042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Ретро FM</c:v>
                </c:pt>
                <c:pt idx="2">
                  <c:v>Авторадио</c:v>
                </c:pt>
                <c:pt idx="3">
                  <c:v>Радио Шансон</c:v>
                </c:pt>
                <c:pt idx="4">
                  <c:v>Радио ENERGY</c:v>
                </c:pt>
                <c:pt idx="5">
                  <c:v>Русское Радио</c:v>
                </c:pt>
                <c:pt idx="6">
                  <c:v>Европа Плюс</c:v>
                </c:pt>
                <c:pt idx="7">
                  <c:v>Юмор FM</c:v>
                </c:pt>
                <c:pt idx="8">
                  <c:v>Maximum</c:v>
                </c:pt>
                <c:pt idx="9">
                  <c:v>Радио Рекорд</c:v>
                </c:pt>
                <c:pt idx="10">
                  <c:v>DFM</c:v>
                </c:pt>
                <c:pt idx="11">
                  <c:v>Радио Спорт</c:v>
                </c:pt>
                <c:pt idx="12">
                  <c:v>Маяк</c:v>
                </c:pt>
                <c:pt idx="13">
                  <c:v>Rock FM</c:v>
                </c:pt>
                <c:pt idx="14">
                  <c:v>Милицейская Волна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23.69</c:v>
                </c:pt>
                <c:pt idx="1">
                  <c:v>16.38</c:v>
                </c:pt>
                <c:pt idx="2">
                  <c:v>16.309999999999999</c:v>
                </c:pt>
                <c:pt idx="3">
                  <c:v>12.1</c:v>
                </c:pt>
                <c:pt idx="4">
                  <c:v>12</c:v>
                </c:pt>
                <c:pt idx="5">
                  <c:v>11.98</c:v>
                </c:pt>
                <c:pt idx="6">
                  <c:v>11.18</c:v>
                </c:pt>
                <c:pt idx="7">
                  <c:v>10.52</c:v>
                </c:pt>
                <c:pt idx="8">
                  <c:v>9.85</c:v>
                </c:pt>
                <c:pt idx="9">
                  <c:v>9.76</c:v>
                </c:pt>
                <c:pt idx="10">
                  <c:v>9.58</c:v>
                </c:pt>
                <c:pt idx="11">
                  <c:v>9.19</c:v>
                </c:pt>
                <c:pt idx="12">
                  <c:v>8.2200000000000006</c:v>
                </c:pt>
                <c:pt idx="13">
                  <c:v>7.96</c:v>
                </c:pt>
                <c:pt idx="14">
                  <c:v>7.74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9118208"/>
        <c:axId val="339122128"/>
      </c:barChart>
      <c:catAx>
        <c:axId val="339118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9122128"/>
        <c:crosses val="autoZero"/>
        <c:auto val="1"/>
        <c:lblAlgn val="ctr"/>
        <c:lblOffset val="100"/>
        <c:noMultiLvlLbl val="0"/>
      </c:catAx>
      <c:valAx>
        <c:axId val="3391221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911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50486509836583071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Европа Плюс</c:v>
                </c:pt>
                <c:pt idx="1">
                  <c:v>Авторадио</c:v>
                </c:pt>
                <c:pt idx="2">
                  <c:v>Ретро FM</c:v>
                </c:pt>
                <c:pt idx="3">
                  <c:v>Русское Радио</c:v>
                </c:pt>
                <c:pt idx="4">
                  <c:v>Дорожное Радио</c:v>
                </c:pt>
                <c:pt idx="5">
                  <c:v>Радио Шансон</c:v>
                </c:pt>
                <c:pt idx="6">
                  <c:v>Юмор FM</c:v>
                </c:pt>
                <c:pt idx="7">
                  <c:v>Наше Радио</c:v>
                </c:pt>
                <c:pt idx="8">
                  <c:v>DFM</c:v>
                </c:pt>
                <c:pt idx="9">
                  <c:v>Радио Дача</c:v>
                </c:pt>
                <c:pt idx="10">
                  <c:v>Маяк</c:v>
                </c:pt>
                <c:pt idx="11">
                  <c:v>Радио Рекорд</c:v>
                </c:pt>
                <c:pt idx="12">
                  <c:v>Радио ENERGY</c:v>
                </c:pt>
                <c:pt idx="13">
                  <c:v>Hit fm</c:v>
                </c:pt>
                <c:pt idx="14">
                  <c:v>Love Radio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185.49</c:v>
                </c:pt>
                <c:pt idx="1">
                  <c:v>133.77000000000001</c:v>
                </c:pt>
                <c:pt idx="2">
                  <c:v>117.65</c:v>
                </c:pt>
                <c:pt idx="3">
                  <c:v>114.85</c:v>
                </c:pt>
                <c:pt idx="4">
                  <c:v>98.76</c:v>
                </c:pt>
                <c:pt idx="5">
                  <c:v>89.4</c:v>
                </c:pt>
                <c:pt idx="6">
                  <c:v>82.85</c:v>
                </c:pt>
                <c:pt idx="7">
                  <c:v>76.400000000000006</c:v>
                </c:pt>
                <c:pt idx="8">
                  <c:v>63.75</c:v>
                </c:pt>
                <c:pt idx="9">
                  <c:v>58.59</c:v>
                </c:pt>
                <c:pt idx="10">
                  <c:v>56.77</c:v>
                </c:pt>
                <c:pt idx="11">
                  <c:v>51.06</c:v>
                </c:pt>
                <c:pt idx="12">
                  <c:v>39.86</c:v>
                </c:pt>
                <c:pt idx="13">
                  <c:v>36.47</c:v>
                </c:pt>
                <c:pt idx="14">
                  <c:v>35.43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9120952"/>
        <c:axId val="339121344"/>
      </c:barChart>
      <c:catAx>
        <c:axId val="3391209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9121344"/>
        <c:crosses val="autoZero"/>
        <c:auto val="1"/>
        <c:lblAlgn val="ctr"/>
        <c:lblOffset val="100"/>
        <c:noMultiLvlLbl val="0"/>
      </c:catAx>
      <c:valAx>
        <c:axId val="3391213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9120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37674660080493E-2"/>
          <c:y val="3.2760758755119412E-2"/>
          <c:w val="0.93270766389204618"/>
          <c:h val="0.82678500465760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203200" dist="38100" dir="30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203200" dist="38100" dir="30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Дома</c:v>
                </c:pt>
                <c:pt idx="1">
                  <c:v> В автомобиле</c:v>
                </c:pt>
                <c:pt idx="2">
                  <c:v> На работе</c:v>
                </c:pt>
                <c:pt idx="3">
                  <c:v> В другом месте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23.983389485230745</c:v>
                </c:pt>
                <c:pt idx="1">
                  <c:v>58.793387134686206</c:v>
                </c:pt>
                <c:pt idx="2">
                  <c:v>14.491890621327276</c:v>
                </c:pt>
                <c:pt idx="3">
                  <c:v>17.698033377732507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90000"/>
                    </a:solidFill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Дома</c:v>
                </c:pt>
                <c:pt idx="1">
                  <c:v> В автомобиле</c:v>
                </c:pt>
                <c:pt idx="2">
                  <c:v> На работе</c:v>
                </c:pt>
                <c:pt idx="3">
                  <c:v> В другом месте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28</c:v>
                </c:pt>
                <c:pt idx="1">
                  <c:v>48.7</c:v>
                </c:pt>
                <c:pt idx="2">
                  <c:v>18.5</c:v>
                </c:pt>
                <c:pt idx="3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5933488"/>
        <c:axId val="395936624"/>
      </c:barChart>
      <c:catAx>
        <c:axId val="39593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70000"/>
            </a:prstClr>
          </a:solidFill>
        </c:spPr>
        <c:txPr>
          <a:bodyPr anchor="b" anchorCtr="1"/>
          <a:lstStyle/>
          <a:p>
            <a:pPr>
              <a:defRPr sz="1400" b="0" i="0" u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 pitchFamily="34" charset="0"/>
              </a:defRPr>
            </a:pPr>
            <a:endParaRPr lang="ru-RU"/>
          </a:p>
        </c:txPr>
        <c:crossAx val="395936624"/>
        <c:crosses val="autoZero"/>
        <c:auto val="1"/>
        <c:lblAlgn val="ctr"/>
        <c:lblOffset val="100"/>
        <c:noMultiLvlLbl val="0"/>
      </c:catAx>
      <c:valAx>
        <c:axId val="3959366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9593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4359504848645986E-2"/>
          <c:y val="7.3529571593494464E-2"/>
          <c:w val="0.21793623365965858"/>
          <c:h val="0.2088095284098868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20834841529482E-2"/>
          <c:y val="1.8341038392085989E-2"/>
          <c:w val="0.83896950518042801"/>
          <c:h val="0.4963652311894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AQH ('000)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Европа Плюс</c:v>
                </c:pt>
                <c:pt idx="1">
                  <c:v>Русское Радио</c:v>
                </c:pt>
                <c:pt idx="2">
                  <c:v>Ретро FM</c:v>
                </c:pt>
                <c:pt idx="3">
                  <c:v>Авторадио</c:v>
                </c:pt>
                <c:pt idx="4">
                  <c:v>Дорожное Радио</c:v>
                </c:pt>
                <c:pt idx="5">
                  <c:v>Радио Дача</c:v>
                </c:pt>
                <c:pt idx="6">
                  <c:v>Радио Шансон</c:v>
                </c:pt>
                <c:pt idx="7">
                  <c:v>Юмор FM</c:v>
                </c:pt>
                <c:pt idx="8">
                  <c:v>DFM</c:v>
                </c:pt>
                <c:pt idx="9">
                  <c:v>Маяк</c:v>
                </c:pt>
                <c:pt idx="10">
                  <c:v>Наше Радио</c:v>
                </c:pt>
                <c:pt idx="11">
                  <c:v>Радио ENERGY</c:v>
                </c:pt>
                <c:pt idx="12">
                  <c:v>Радио Рекорд</c:v>
                </c:pt>
                <c:pt idx="13">
                  <c:v>Hit fm</c:v>
                </c:pt>
                <c:pt idx="14">
                  <c:v>Love Radio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433.81</c:v>
                </c:pt>
                <c:pt idx="1">
                  <c:v>366.66</c:v>
                </c:pt>
                <c:pt idx="2">
                  <c:v>225.78</c:v>
                </c:pt>
                <c:pt idx="3">
                  <c:v>216.66</c:v>
                </c:pt>
                <c:pt idx="4">
                  <c:v>205.9</c:v>
                </c:pt>
                <c:pt idx="5">
                  <c:v>170.65</c:v>
                </c:pt>
                <c:pt idx="6">
                  <c:v>154.66</c:v>
                </c:pt>
                <c:pt idx="7">
                  <c:v>150.13</c:v>
                </c:pt>
                <c:pt idx="8">
                  <c:v>140.91</c:v>
                </c:pt>
                <c:pt idx="9">
                  <c:v>116.57</c:v>
                </c:pt>
                <c:pt idx="10">
                  <c:v>112.48</c:v>
                </c:pt>
                <c:pt idx="11">
                  <c:v>101.25</c:v>
                </c:pt>
                <c:pt idx="12">
                  <c:v>100.96</c:v>
                </c:pt>
                <c:pt idx="13">
                  <c:v>82.94</c:v>
                </c:pt>
                <c:pt idx="14">
                  <c:v>80.239999999999995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5939368"/>
        <c:axId val="3959381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Affinity Index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Европа Плюс</c:v>
                </c:pt>
                <c:pt idx="1">
                  <c:v>Русское Радио</c:v>
                </c:pt>
                <c:pt idx="2">
                  <c:v>Ретро FM</c:v>
                </c:pt>
                <c:pt idx="3">
                  <c:v>Авторадио</c:v>
                </c:pt>
                <c:pt idx="4">
                  <c:v>Дорожное Радио</c:v>
                </c:pt>
                <c:pt idx="5">
                  <c:v>Радио Дача</c:v>
                </c:pt>
                <c:pt idx="6">
                  <c:v>Радио Шансон</c:v>
                </c:pt>
                <c:pt idx="7">
                  <c:v>Юмор FM</c:v>
                </c:pt>
                <c:pt idx="8">
                  <c:v>DFM</c:v>
                </c:pt>
                <c:pt idx="9">
                  <c:v>Маяк</c:v>
                </c:pt>
                <c:pt idx="10">
                  <c:v>Наше Радио</c:v>
                </c:pt>
                <c:pt idx="11">
                  <c:v>Радио ENERGY</c:v>
                </c:pt>
                <c:pt idx="12">
                  <c:v>Радио Рекорд</c:v>
                </c:pt>
                <c:pt idx="13">
                  <c:v>Hit fm</c:v>
                </c:pt>
                <c:pt idx="14">
                  <c:v>Love Radio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172.8</c:v>
                </c:pt>
                <c:pt idx="1">
                  <c:v>151.5</c:v>
                </c:pt>
                <c:pt idx="2">
                  <c:v>122.3</c:v>
                </c:pt>
                <c:pt idx="3">
                  <c:v>107.6</c:v>
                </c:pt>
                <c:pt idx="4">
                  <c:v>78.099999999999994</c:v>
                </c:pt>
                <c:pt idx="5">
                  <c:v>118.1</c:v>
                </c:pt>
                <c:pt idx="6">
                  <c:v>81.400000000000006</c:v>
                </c:pt>
                <c:pt idx="7">
                  <c:v>136.4</c:v>
                </c:pt>
                <c:pt idx="8">
                  <c:v>181</c:v>
                </c:pt>
                <c:pt idx="9">
                  <c:v>84.6</c:v>
                </c:pt>
                <c:pt idx="10">
                  <c:v>178.8</c:v>
                </c:pt>
                <c:pt idx="11">
                  <c:v>181.2</c:v>
                </c:pt>
                <c:pt idx="12">
                  <c:v>149.5</c:v>
                </c:pt>
                <c:pt idx="13">
                  <c:v>175.1</c:v>
                </c:pt>
                <c:pt idx="14">
                  <c:v>155.69999999999999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934272"/>
        <c:axId val="395938584"/>
      </c:lineChart>
      <c:catAx>
        <c:axId val="395939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 b="0">
                <a:latin typeface="Franklin Gothic Book" pitchFamily="34" charset="0"/>
              </a:defRPr>
            </a:pPr>
            <a:endParaRPr lang="ru-RU"/>
          </a:p>
        </c:txPr>
        <c:crossAx val="395938192"/>
        <c:crosses val="autoZero"/>
        <c:auto val="1"/>
        <c:lblAlgn val="ctr"/>
        <c:lblOffset val="100"/>
        <c:noMultiLvlLbl val="0"/>
      </c:catAx>
      <c:valAx>
        <c:axId val="3959381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95939368"/>
        <c:crosses val="autoZero"/>
        <c:crossBetween val="between"/>
      </c:valAx>
      <c:valAx>
        <c:axId val="39593858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395934272"/>
        <c:crosses val="max"/>
        <c:crossBetween val="between"/>
      </c:valAx>
      <c:catAx>
        <c:axId val="39593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59385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8091738313425156"/>
          <c:y val="2.4939617544569529E-2"/>
          <c:w val="0.31410324181423094"/>
          <c:h val="0.121904839749641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20834841529482E-2"/>
          <c:y val="1.8341038392085989E-2"/>
          <c:w val="0.83896950518042801"/>
          <c:h val="0.4963652311894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AQH ('000)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6434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Европа Плюс</c:v>
                </c:pt>
                <c:pt idx="2">
                  <c:v>Русское Радио</c:v>
                </c:pt>
                <c:pt idx="3">
                  <c:v>Радио ENERGY</c:v>
                </c:pt>
                <c:pt idx="4">
                  <c:v>Maximum</c:v>
                </c:pt>
                <c:pt idx="5">
                  <c:v>Радио Дача</c:v>
                </c:pt>
                <c:pt idx="6">
                  <c:v>Авторадио</c:v>
                </c:pt>
                <c:pt idx="7">
                  <c:v>Маяк</c:v>
                </c:pt>
                <c:pt idx="8">
                  <c:v>Ретро FM</c:v>
                </c:pt>
                <c:pt idx="9">
                  <c:v>Радио Шансон</c:v>
                </c:pt>
                <c:pt idx="10">
                  <c:v>Юмор FM</c:v>
                </c:pt>
                <c:pt idx="11">
                  <c:v>DFM</c:v>
                </c:pt>
                <c:pt idx="12">
                  <c:v>Милицейская Волна</c:v>
                </c:pt>
                <c:pt idx="13">
                  <c:v>Радио Рекорд</c:v>
                </c:pt>
                <c:pt idx="14">
                  <c:v>Радио Монте-Карло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33.69</c:v>
                </c:pt>
                <c:pt idx="1">
                  <c:v>33.31</c:v>
                </c:pt>
                <c:pt idx="2">
                  <c:v>30.31</c:v>
                </c:pt>
                <c:pt idx="3">
                  <c:v>27.45</c:v>
                </c:pt>
                <c:pt idx="4">
                  <c:v>23.99</c:v>
                </c:pt>
                <c:pt idx="5">
                  <c:v>21.92</c:v>
                </c:pt>
                <c:pt idx="6">
                  <c:v>20.84</c:v>
                </c:pt>
                <c:pt idx="7">
                  <c:v>20.22</c:v>
                </c:pt>
                <c:pt idx="8">
                  <c:v>19.45</c:v>
                </c:pt>
                <c:pt idx="9">
                  <c:v>18.68</c:v>
                </c:pt>
                <c:pt idx="10">
                  <c:v>17.97</c:v>
                </c:pt>
                <c:pt idx="11">
                  <c:v>15.85</c:v>
                </c:pt>
                <c:pt idx="12">
                  <c:v>15.1</c:v>
                </c:pt>
                <c:pt idx="13">
                  <c:v>14.87</c:v>
                </c:pt>
                <c:pt idx="14">
                  <c:v>13.96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5938976"/>
        <c:axId val="39594015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Affinity Index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Европа Плюс</c:v>
                </c:pt>
                <c:pt idx="2">
                  <c:v>Русское Радио</c:v>
                </c:pt>
                <c:pt idx="3">
                  <c:v>Радио ENERGY</c:v>
                </c:pt>
                <c:pt idx="4">
                  <c:v>Maximum</c:v>
                </c:pt>
                <c:pt idx="5">
                  <c:v>Радио Дача</c:v>
                </c:pt>
                <c:pt idx="6">
                  <c:v>Авторадио</c:v>
                </c:pt>
                <c:pt idx="7">
                  <c:v>Маяк</c:v>
                </c:pt>
                <c:pt idx="8">
                  <c:v>Ретро FM</c:v>
                </c:pt>
                <c:pt idx="9">
                  <c:v>Радио Шансон</c:v>
                </c:pt>
                <c:pt idx="10">
                  <c:v>Юмор FM</c:v>
                </c:pt>
                <c:pt idx="11">
                  <c:v>DFM</c:v>
                </c:pt>
                <c:pt idx="12">
                  <c:v>Милицейская Волна</c:v>
                </c:pt>
                <c:pt idx="13">
                  <c:v>Радио Рекорд</c:v>
                </c:pt>
                <c:pt idx="14">
                  <c:v>Радио Монте-Карло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205.8</c:v>
                </c:pt>
                <c:pt idx="1">
                  <c:v>173.2</c:v>
                </c:pt>
                <c:pt idx="2">
                  <c:v>125.8</c:v>
                </c:pt>
                <c:pt idx="3">
                  <c:v>198.9</c:v>
                </c:pt>
                <c:pt idx="4">
                  <c:v>212.3</c:v>
                </c:pt>
                <c:pt idx="5">
                  <c:v>108.9</c:v>
                </c:pt>
                <c:pt idx="6">
                  <c:v>96.8</c:v>
                </c:pt>
                <c:pt idx="7">
                  <c:v>97.7</c:v>
                </c:pt>
                <c:pt idx="8">
                  <c:v>97.5</c:v>
                </c:pt>
                <c:pt idx="9">
                  <c:v>67.900000000000006</c:v>
                </c:pt>
                <c:pt idx="10">
                  <c:v>122</c:v>
                </c:pt>
                <c:pt idx="11">
                  <c:v>197.7</c:v>
                </c:pt>
                <c:pt idx="12">
                  <c:v>83.6</c:v>
                </c:pt>
                <c:pt idx="13">
                  <c:v>176.2</c:v>
                </c:pt>
                <c:pt idx="14">
                  <c:v>116.9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934664"/>
        <c:axId val="395935840"/>
      </c:lineChart>
      <c:catAx>
        <c:axId val="39593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 b="0">
                <a:latin typeface="Franklin Gothic Book" pitchFamily="34" charset="0"/>
              </a:defRPr>
            </a:pPr>
            <a:endParaRPr lang="ru-RU"/>
          </a:p>
        </c:txPr>
        <c:crossAx val="395940152"/>
        <c:crosses val="autoZero"/>
        <c:auto val="1"/>
        <c:lblAlgn val="ctr"/>
        <c:lblOffset val="100"/>
        <c:noMultiLvlLbl val="0"/>
      </c:catAx>
      <c:valAx>
        <c:axId val="39594015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95938976"/>
        <c:crosses val="autoZero"/>
        <c:crossBetween val="between"/>
      </c:valAx>
      <c:valAx>
        <c:axId val="39593584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395934664"/>
        <c:crosses val="max"/>
        <c:crossBetween val="between"/>
      </c:valAx>
      <c:catAx>
        <c:axId val="395934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59358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8091738313425156"/>
          <c:y val="2.4939617544569529E-2"/>
          <c:w val="0.31410324181423094"/>
          <c:h val="0.121904839749641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79092169835734"/>
          <c:y val="2.9394882050142578E-2"/>
          <c:w val="0.59561317899543298"/>
          <c:h val="0.94121023589971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Table % Reach Dly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8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1">
                  <c:v>мужчины</c:v>
                </c:pt>
                <c:pt idx="2">
                  <c:v>женщины</c:v>
                </c:pt>
                <c:pt idx="4">
                  <c:v>12--19</c:v>
                </c:pt>
                <c:pt idx="5">
                  <c:v>20-24</c:v>
                </c:pt>
                <c:pt idx="6">
                  <c:v>25-44</c:v>
                </c:pt>
                <c:pt idx="7">
                  <c:v>45-54</c:v>
                </c:pt>
                <c:pt idx="8">
                  <c:v>55+</c:v>
                </c:pt>
                <c:pt idx="10">
                  <c:v>руководители</c:v>
                </c:pt>
                <c:pt idx="11">
                  <c:v>специалисты</c:v>
                </c:pt>
                <c:pt idx="12">
                  <c:v>служащие</c:v>
                </c:pt>
                <c:pt idx="13">
                  <c:v>рабочие</c:v>
                </c:pt>
                <c:pt idx="14">
                  <c:v>студенты, учащиеся</c:v>
                </c:pt>
                <c:pt idx="15">
                  <c:v>другое</c:v>
                </c:pt>
                <c:pt idx="17">
                  <c:v>женат/замужем</c:v>
                </c:pt>
                <c:pt idx="18">
                  <c:v>холост/незамужем</c:v>
                </c:pt>
                <c:pt idx="20">
                  <c:v>обеспеченые</c:v>
                </c:pt>
                <c:pt idx="21">
                  <c:v>средний доход</c:v>
                </c:pt>
                <c:pt idx="22">
                  <c:v>малоимущие</c:v>
                </c:pt>
              </c:strCache>
            </c:strRef>
          </c:cat>
          <c:val>
            <c:numRef>
              <c:f>Лист1!$B$2:$B$24</c:f>
              <c:numCache>
                <c:formatCode>0%</c:formatCode>
                <c:ptCount val="23"/>
                <c:pt idx="1">
                  <c:v>0.61599999999999999</c:v>
                </c:pt>
                <c:pt idx="2">
                  <c:v>0.38400000000000001</c:v>
                </c:pt>
                <c:pt idx="4">
                  <c:v>9.4E-2</c:v>
                </c:pt>
                <c:pt idx="5">
                  <c:v>0.15</c:v>
                </c:pt>
                <c:pt idx="6">
                  <c:v>0.57399999999999995</c:v>
                </c:pt>
                <c:pt idx="7">
                  <c:v>8.3000000000000004E-2</c:v>
                </c:pt>
                <c:pt idx="8">
                  <c:v>9.9000000000000005E-2</c:v>
                </c:pt>
                <c:pt idx="10">
                  <c:v>0.17100000000000001</c:v>
                </c:pt>
                <c:pt idx="11">
                  <c:v>0.19699999999999998</c:v>
                </c:pt>
                <c:pt idx="12">
                  <c:v>0.12300000000000001</c:v>
                </c:pt>
                <c:pt idx="13">
                  <c:v>0.22500000000000001</c:v>
                </c:pt>
                <c:pt idx="14">
                  <c:v>0.10099999999999999</c:v>
                </c:pt>
                <c:pt idx="15">
                  <c:v>0.11900000000000001</c:v>
                </c:pt>
                <c:pt idx="17">
                  <c:v>0.54600000000000004</c:v>
                </c:pt>
                <c:pt idx="18">
                  <c:v>0.42200000000000004</c:v>
                </c:pt>
                <c:pt idx="20">
                  <c:v>0.5629965947786606</c:v>
                </c:pt>
                <c:pt idx="21">
                  <c:v>0.40181611804767314</c:v>
                </c:pt>
                <c:pt idx="22">
                  <c:v>3.5187287173666287E-2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5443712"/>
        <c:axId val="513138464"/>
      </c:barChart>
      <c:catAx>
        <c:axId val="455443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defRPr>
            </a:pPr>
            <a:endParaRPr lang="ru-RU"/>
          </a:p>
        </c:txPr>
        <c:crossAx val="513138464"/>
        <c:crosses val="autoZero"/>
        <c:auto val="1"/>
        <c:lblAlgn val="ctr"/>
        <c:lblOffset val="100"/>
        <c:noMultiLvlLbl val="0"/>
      </c:catAx>
      <c:valAx>
        <c:axId val="5131384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554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79092169835734"/>
          <c:y val="2.9394882050142578E-2"/>
          <c:w val="0.59561317899543298"/>
          <c:h val="0.94121023589971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Table % Reach Dly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8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1">
                  <c:v>мужчины</c:v>
                </c:pt>
                <c:pt idx="2">
                  <c:v>женщины</c:v>
                </c:pt>
                <c:pt idx="4">
                  <c:v>12--19</c:v>
                </c:pt>
                <c:pt idx="5">
                  <c:v>20-24</c:v>
                </c:pt>
                <c:pt idx="6">
                  <c:v>25-44</c:v>
                </c:pt>
                <c:pt idx="7">
                  <c:v>45-54</c:v>
                </c:pt>
                <c:pt idx="8">
                  <c:v>55+</c:v>
                </c:pt>
                <c:pt idx="10">
                  <c:v>руководители</c:v>
                </c:pt>
                <c:pt idx="11">
                  <c:v>специалисты</c:v>
                </c:pt>
                <c:pt idx="12">
                  <c:v>служащие</c:v>
                </c:pt>
                <c:pt idx="13">
                  <c:v>рабочие</c:v>
                </c:pt>
                <c:pt idx="14">
                  <c:v>студенты, учащиеся</c:v>
                </c:pt>
                <c:pt idx="15">
                  <c:v>другое</c:v>
                </c:pt>
                <c:pt idx="17">
                  <c:v>женат/замужем</c:v>
                </c:pt>
                <c:pt idx="18">
                  <c:v>холост/незамужем</c:v>
                </c:pt>
                <c:pt idx="20">
                  <c:v>обеспеченые</c:v>
                </c:pt>
                <c:pt idx="21">
                  <c:v>средний доход</c:v>
                </c:pt>
                <c:pt idx="22">
                  <c:v>малоимущие</c:v>
                </c:pt>
              </c:strCache>
            </c:strRef>
          </c:cat>
          <c:val>
            <c:numRef>
              <c:f>Лист1!$B$2:$B$24</c:f>
              <c:numCache>
                <c:formatCode>0%</c:formatCode>
                <c:ptCount val="23"/>
                <c:pt idx="1">
                  <c:v>0.64200000000000002</c:v>
                </c:pt>
                <c:pt idx="2">
                  <c:v>0.35799999999999998</c:v>
                </c:pt>
                <c:pt idx="4">
                  <c:v>7.6999999999999999E-2</c:v>
                </c:pt>
                <c:pt idx="5">
                  <c:v>0.126</c:v>
                </c:pt>
                <c:pt idx="6">
                  <c:v>0.61899999999999999</c:v>
                </c:pt>
                <c:pt idx="7">
                  <c:v>7.400000000000001E-2</c:v>
                </c:pt>
                <c:pt idx="8">
                  <c:v>0.10400000000000001</c:v>
                </c:pt>
                <c:pt idx="10">
                  <c:v>0.159</c:v>
                </c:pt>
                <c:pt idx="11">
                  <c:v>0.192</c:v>
                </c:pt>
                <c:pt idx="12">
                  <c:v>0.14599999999999999</c:v>
                </c:pt>
                <c:pt idx="13">
                  <c:v>0.26100000000000001</c:v>
                </c:pt>
                <c:pt idx="14">
                  <c:v>0.09</c:v>
                </c:pt>
                <c:pt idx="15">
                  <c:v>9.1999999999999998E-2</c:v>
                </c:pt>
                <c:pt idx="17">
                  <c:v>0.56899999999999995</c:v>
                </c:pt>
                <c:pt idx="18">
                  <c:v>0.39399999999999996</c:v>
                </c:pt>
                <c:pt idx="20">
                  <c:v>0.56711409395973156</c:v>
                </c:pt>
                <c:pt idx="21">
                  <c:v>0.40939597315436238</c:v>
                </c:pt>
                <c:pt idx="22">
                  <c:v>2.3489932885906041E-2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4734040"/>
        <c:axId val="394728552"/>
      </c:barChart>
      <c:catAx>
        <c:axId val="394734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defRPr>
            </a:pPr>
            <a:endParaRPr lang="ru-RU"/>
          </a:p>
        </c:txPr>
        <c:crossAx val="394728552"/>
        <c:crosses val="autoZero"/>
        <c:auto val="1"/>
        <c:lblAlgn val="ctr"/>
        <c:lblOffset val="100"/>
        <c:noMultiLvlLbl val="0"/>
      </c:catAx>
      <c:valAx>
        <c:axId val="394728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94734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20834841529482E-2"/>
          <c:y val="1.8341038392085989E-2"/>
          <c:w val="0.83896950518042801"/>
          <c:h val="0.4963652311894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AQH ('000)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Европа Плюс</c:v>
                </c:pt>
                <c:pt idx="1">
                  <c:v>Авторадио</c:v>
                </c:pt>
                <c:pt idx="2">
                  <c:v>Русское Радио</c:v>
                </c:pt>
                <c:pt idx="3">
                  <c:v>Ретро FM</c:v>
                </c:pt>
                <c:pt idx="4">
                  <c:v>Дорожное Радио</c:v>
                </c:pt>
                <c:pt idx="5">
                  <c:v>Юмор FM</c:v>
                </c:pt>
                <c:pt idx="6">
                  <c:v>Радио Дача</c:v>
                </c:pt>
                <c:pt idx="7">
                  <c:v>Радио Шансон</c:v>
                </c:pt>
                <c:pt idx="8">
                  <c:v>Наше Радио</c:v>
                </c:pt>
                <c:pt idx="9">
                  <c:v>Радио ENERGY</c:v>
                </c:pt>
                <c:pt idx="10">
                  <c:v>DFM</c:v>
                </c:pt>
                <c:pt idx="11">
                  <c:v>Радио Рекорд</c:v>
                </c:pt>
                <c:pt idx="12">
                  <c:v>Love Radio</c:v>
                </c:pt>
                <c:pt idx="13">
                  <c:v>Hit fm</c:v>
                </c:pt>
                <c:pt idx="14">
                  <c:v>Маяк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388.51</c:v>
                </c:pt>
                <c:pt idx="1">
                  <c:v>238.88</c:v>
                </c:pt>
                <c:pt idx="2">
                  <c:v>220.96</c:v>
                </c:pt>
                <c:pt idx="3">
                  <c:v>206.54</c:v>
                </c:pt>
                <c:pt idx="4">
                  <c:v>175.65</c:v>
                </c:pt>
                <c:pt idx="5">
                  <c:v>150.55000000000001</c:v>
                </c:pt>
                <c:pt idx="6">
                  <c:v>143.08000000000001</c:v>
                </c:pt>
                <c:pt idx="7">
                  <c:v>110.6</c:v>
                </c:pt>
                <c:pt idx="8">
                  <c:v>102.89</c:v>
                </c:pt>
                <c:pt idx="9">
                  <c:v>98.25</c:v>
                </c:pt>
                <c:pt idx="10">
                  <c:v>91.52</c:v>
                </c:pt>
                <c:pt idx="11">
                  <c:v>85.76</c:v>
                </c:pt>
                <c:pt idx="12">
                  <c:v>67.44</c:v>
                </c:pt>
                <c:pt idx="13">
                  <c:v>65.41</c:v>
                </c:pt>
                <c:pt idx="14">
                  <c:v>57.95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5940544"/>
        <c:axId val="39594093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Affinity Index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Европа Плюс</c:v>
                </c:pt>
                <c:pt idx="1">
                  <c:v>Авторадио</c:v>
                </c:pt>
                <c:pt idx="2">
                  <c:v>Русское Радио</c:v>
                </c:pt>
                <c:pt idx="3">
                  <c:v>Ретро FM</c:v>
                </c:pt>
                <c:pt idx="4">
                  <c:v>Дорожное Радио</c:v>
                </c:pt>
                <c:pt idx="5">
                  <c:v>Юмор FM</c:v>
                </c:pt>
                <c:pt idx="6">
                  <c:v>Радио Дача</c:v>
                </c:pt>
                <c:pt idx="7">
                  <c:v>Радио Шансон</c:v>
                </c:pt>
                <c:pt idx="8">
                  <c:v>Наше Радио</c:v>
                </c:pt>
                <c:pt idx="9">
                  <c:v>Радио ENERGY</c:v>
                </c:pt>
                <c:pt idx="10">
                  <c:v>DFM</c:v>
                </c:pt>
                <c:pt idx="11">
                  <c:v>Радио Рекорд</c:v>
                </c:pt>
                <c:pt idx="12">
                  <c:v>Love Radio</c:v>
                </c:pt>
                <c:pt idx="13">
                  <c:v>Hit fm</c:v>
                </c:pt>
                <c:pt idx="14">
                  <c:v>Маяк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149.4</c:v>
                </c:pt>
                <c:pt idx="1">
                  <c:v>123.3</c:v>
                </c:pt>
                <c:pt idx="2">
                  <c:v>136.5</c:v>
                </c:pt>
                <c:pt idx="3">
                  <c:v>117.2</c:v>
                </c:pt>
                <c:pt idx="4">
                  <c:v>89.5</c:v>
                </c:pt>
                <c:pt idx="5">
                  <c:v>139.1</c:v>
                </c:pt>
                <c:pt idx="6">
                  <c:v>122.4</c:v>
                </c:pt>
                <c:pt idx="7">
                  <c:v>88</c:v>
                </c:pt>
                <c:pt idx="8">
                  <c:v>172.4</c:v>
                </c:pt>
                <c:pt idx="9">
                  <c:v>130.9</c:v>
                </c:pt>
                <c:pt idx="10">
                  <c:v>152</c:v>
                </c:pt>
                <c:pt idx="11">
                  <c:v>125.5</c:v>
                </c:pt>
                <c:pt idx="12">
                  <c:v>136.80000000000001</c:v>
                </c:pt>
                <c:pt idx="13">
                  <c:v>151.30000000000001</c:v>
                </c:pt>
                <c:pt idx="14">
                  <c:v>77.900000000000006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936232"/>
        <c:axId val="395935056"/>
      </c:lineChart>
      <c:catAx>
        <c:axId val="39594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Franklin Gothic Book" pitchFamily="34" charset="0"/>
              </a:defRPr>
            </a:pPr>
            <a:endParaRPr lang="ru-RU"/>
          </a:p>
        </c:txPr>
        <c:crossAx val="395940936"/>
        <c:crosses val="autoZero"/>
        <c:auto val="1"/>
        <c:lblAlgn val="ctr"/>
        <c:lblOffset val="100"/>
        <c:noMultiLvlLbl val="0"/>
      </c:catAx>
      <c:valAx>
        <c:axId val="39594093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95940544"/>
        <c:crosses val="autoZero"/>
        <c:crossBetween val="between"/>
      </c:valAx>
      <c:valAx>
        <c:axId val="39593505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395936232"/>
        <c:crosses val="max"/>
        <c:crossBetween val="between"/>
        <c:majorUnit val="50"/>
      </c:valAx>
      <c:catAx>
        <c:axId val="395936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59350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7143516311807652"/>
          <c:y val="4.289510188599968E-3"/>
          <c:w val="0.31220679781099592"/>
          <c:h val="8.758875824084148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20834841529482E-2"/>
          <c:y val="1.8341038392085989E-2"/>
          <c:w val="0.83896950518042801"/>
          <c:h val="0.4963652311894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AQH ('000)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6434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Европа Плюс</c:v>
                </c:pt>
                <c:pt idx="2">
                  <c:v>Русское Радио</c:v>
                </c:pt>
                <c:pt idx="3">
                  <c:v>Радио ENERGY</c:v>
                </c:pt>
                <c:pt idx="4">
                  <c:v>Maximum</c:v>
                </c:pt>
                <c:pt idx="5">
                  <c:v>Авторадио</c:v>
                </c:pt>
                <c:pt idx="6">
                  <c:v>Ретро FM</c:v>
                </c:pt>
                <c:pt idx="7">
                  <c:v>Радио Шансон</c:v>
                </c:pt>
                <c:pt idx="8">
                  <c:v>Радио Рекорд</c:v>
                </c:pt>
                <c:pt idx="9">
                  <c:v>Радио Дача</c:v>
                </c:pt>
                <c:pt idx="10">
                  <c:v>Юмор FM</c:v>
                </c:pt>
                <c:pt idx="11">
                  <c:v>DFM</c:v>
                </c:pt>
                <c:pt idx="12">
                  <c:v>Love Radio</c:v>
                </c:pt>
                <c:pt idx="13">
                  <c:v>Дорожное Радио</c:v>
                </c:pt>
                <c:pt idx="14">
                  <c:v>Радио Монте-Карло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42.76</c:v>
                </c:pt>
                <c:pt idx="1">
                  <c:v>38.28</c:v>
                </c:pt>
                <c:pt idx="2">
                  <c:v>28.65</c:v>
                </c:pt>
                <c:pt idx="3">
                  <c:v>24.89</c:v>
                </c:pt>
                <c:pt idx="4">
                  <c:v>21.72</c:v>
                </c:pt>
                <c:pt idx="5">
                  <c:v>21.52</c:v>
                </c:pt>
                <c:pt idx="6">
                  <c:v>20.41</c:v>
                </c:pt>
                <c:pt idx="7">
                  <c:v>19.850000000000001</c:v>
                </c:pt>
                <c:pt idx="8">
                  <c:v>19.579999999999998</c:v>
                </c:pt>
                <c:pt idx="9">
                  <c:v>19.36</c:v>
                </c:pt>
                <c:pt idx="10">
                  <c:v>18.920000000000002</c:v>
                </c:pt>
                <c:pt idx="11">
                  <c:v>17.78</c:v>
                </c:pt>
                <c:pt idx="12">
                  <c:v>16.649999999999999</c:v>
                </c:pt>
                <c:pt idx="13">
                  <c:v>14.59</c:v>
                </c:pt>
                <c:pt idx="14">
                  <c:v>13.96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5937016"/>
        <c:axId val="39675752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Affinity Index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Европа Плюс</c:v>
                </c:pt>
                <c:pt idx="2">
                  <c:v>Русское Радио</c:v>
                </c:pt>
                <c:pt idx="3">
                  <c:v>Радио ENERGY</c:v>
                </c:pt>
                <c:pt idx="4">
                  <c:v>Maximum</c:v>
                </c:pt>
                <c:pt idx="5">
                  <c:v>Авторадио</c:v>
                </c:pt>
                <c:pt idx="6">
                  <c:v>Ретро FM</c:v>
                </c:pt>
                <c:pt idx="7">
                  <c:v>Радио Шансон</c:v>
                </c:pt>
                <c:pt idx="8">
                  <c:v>Радио Рекорд</c:v>
                </c:pt>
                <c:pt idx="9">
                  <c:v>Радио Дача</c:v>
                </c:pt>
                <c:pt idx="10">
                  <c:v>Юмор FM</c:v>
                </c:pt>
                <c:pt idx="11">
                  <c:v>DFM</c:v>
                </c:pt>
                <c:pt idx="12">
                  <c:v>Love Radio</c:v>
                </c:pt>
                <c:pt idx="13">
                  <c:v>Дорожное Радио</c:v>
                </c:pt>
                <c:pt idx="14">
                  <c:v>Радио Монте-Карло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231.5</c:v>
                </c:pt>
                <c:pt idx="1">
                  <c:v>146.4</c:v>
                </c:pt>
                <c:pt idx="2">
                  <c:v>124.2</c:v>
                </c:pt>
                <c:pt idx="3">
                  <c:v>146.80000000000001</c:v>
                </c:pt>
                <c:pt idx="4">
                  <c:v>180.1</c:v>
                </c:pt>
                <c:pt idx="5">
                  <c:v>94.8</c:v>
                </c:pt>
                <c:pt idx="6">
                  <c:v>91.9</c:v>
                </c:pt>
                <c:pt idx="7">
                  <c:v>71</c:v>
                </c:pt>
                <c:pt idx="8">
                  <c:v>188.7</c:v>
                </c:pt>
                <c:pt idx="9">
                  <c:v>98.8</c:v>
                </c:pt>
                <c:pt idx="10">
                  <c:v>120.2</c:v>
                </c:pt>
                <c:pt idx="11">
                  <c:v>161.19999999999999</c:v>
                </c:pt>
                <c:pt idx="12">
                  <c:v>158.5</c:v>
                </c:pt>
                <c:pt idx="13">
                  <c:v>87.3</c:v>
                </c:pt>
                <c:pt idx="14">
                  <c:v>103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755168"/>
        <c:axId val="396759088"/>
      </c:lineChart>
      <c:catAx>
        <c:axId val="395937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Franklin Gothic Book" pitchFamily="34" charset="0"/>
              </a:defRPr>
            </a:pPr>
            <a:endParaRPr lang="ru-RU"/>
          </a:p>
        </c:txPr>
        <c:crossAx val="396757520"/>
        <c:crosses val="autoZero"/>
        <c:auto val="1"/>
        <c:lblAlgn val="ctr"/>
        <c:lblOffset val="100"/>
        <c:noMultiLvlLbl val="0"/>
      </c:catAx>
      <c:valAx>
        <c:axId val="39675752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95937016"/>
        <c:crosses val="autoZero"/>
        <c:crossBetween val="between"/>
      </c:valAx>
      <c:valAx>
        <c:axId val="39675908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396755168"/>
        <c:crosses val="max"/>
        <c:crossBetween val="between"/>
        <c:majorUnit val="50"/>
      </c:valAx>
      <c:catAx>
        <c:axId val="39675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675908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7143516311807652"/>
          <c:y val="4.289510188599968E-3"/>
          <c:w val="0.31220679781099592"/>
          <c:h val="8.758875824084148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5172909230032"/>
          <c:y val="3.2760758755119412E-2"/>
          <c:w val="0.49910845989609509"/>
          <c:h val="0.934478482489761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64340"/>
            </a:solidFill>
            <a:effectLst>
              <a:outerShdw blurRad="203200" dist="38100" dir="30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B64340"/>
              </a:solidFill>
              <a:ln>
                <a:solidFill>
                  <a:srgbClr val="B63E22"/>
                </a:solidFill>
              </a:ln>
              <a:effectLst>
                <a:outerShdw blurRad="203200" dist="38100" dir="30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638 тыс.</a:t>
                    </a:r>
                  </a:p>
                  <a:p>
                    <a:r>
                      <a:rPr lang="ru-RU" sz="1600" b="1" i="0" u="none" strike="noStrike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rPr>
                      <a:t>слушателей</a:t>
                    </a:r>
                    <a:r>
                      <a: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1,7 млн. </a:t>
                    </a:r>
                  </a:p>
                  <a:p>
                    <a:r>
                      <a:rPr lang="ru-RU" sz="1600" b="1" i="0" u="none" strike="noStrike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rPr>
                      <a:t>слушателей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487205125356446E-3"/>
                  <c:y val="6.7834343192636872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2,1 млн. </a:t>
                    </a:r>
                  </a:p>
                  <a:p>
                    <a:r>
                      <a: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" panose="020B0603020102020204" pitchFamily="34" charset="0"/>
                      </a:rPr>
                      <a:t>слушателей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Дневной охват</c:v>
                </c:pt>
                <c:pt idx="1">
                  <c:v>Недельный охват</c:v>
                </c:pt>
                <c:pt idx="2">
                  <c:v>Месячный охват</c:v>
                </c:pt>
              </c:strCache>
            </c:strRef>
          </c:cat>
          <c:val>
            <c:numRef>
              <c:f>Лист1!$B$2:$B$4</c:f>
              <c:numCache>
                <c:formatCode>_-* #,##0_р_._-;\-* #,##0_р_._-;_-* "-"??_р_._-;_-@_-</c:formatCode>
                <c:ptCount val="3"/>
                <c:pt idx="0">
                  <c:v>638150</c:v>
                </c:pt>
                <c:pt idx="1">
                  <c:v>1684490</c:v>
                </c:pt>
                <c:pt idx="2">
                  <c:v>2093560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6"/>
        <c:axId val="336692960"/>
        <c:axId val="336690608"/>
      </c:barChart>
      <c:catAx>
        <c:axId val="336692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prstClr val="white">
              <a:alpha val="70000"/>
            </a:prstClr>
          </a:solidFill>
        </c:spPr>
        <c:txPr>
          <a:bodyPr anchor="b" anchorCtr="1"/>
          <a:lstStyle/>
          <a:p>
            <a:pPr>
              <a:defRPr sz="2000" b="0" i="0" u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 pitchFamily="34" charset="0"/>
              </a:defRPr>
            </a:pPr>
            <a:endParaRPr lang="ru-RU"/>
          </a:p>
        </c:txPr>
        <c:crossAx val="336690608"/>
        <c:crosses val="autoZero"/>
        <c:auto val="1"/>
        <c:lblAlgn val="ctr"/>
        <c:lblOffset val="100"/>
        <c:noMultiLvlLbl val="0"/>
      </c:catAx>
      <c:valAx>
        <c:axId val="336690608"/>
        <c:scaling>
          <c:orientation val="minMax"/>
        </c:scaling>
        <c:delete val="1"/>
        <c:axPos val="b"/>
        <c:numFmt formatCode="_-* #,##0_р_._-;\-* #,##0_р_._-;_-* &quot;-&quot;??_р_._-;_-@_-" sourceLinked="1"/>
        <c:majorTickMark val="out"/>
        <c:minorTickMark val="none"/>
        <c:tickLblPos val="none"/>
        <c:crossAx val="33669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286722780342115E-2"/>
          <c:y val="0.15747391073145162"/>
          <c:w val="0.93768287306689546"/>
          <c:h val="0.643202508767649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Рабочие дни(Мск)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Лист1!$A$2:$A$21</c:f>
              <c:strCache>
                <c:ptCount val="20"/>
                <c:pt idx="0">
                  <c:v>05:00-06:00</c:v>
                </c:pt>
                <c:pt idx="1">
                  <c:v>06:00-07:00</c:v>
                </c:pt>
                <c:pt idx="2">
                  <c:v>07:00-08:00</c:v>
                </c:pt>
                <c:pt idx="3">
                  <c:v>08:00-09:00</c:v>
                </c:pt>
                <c:pt idx="4">
                  <c:v>09:00-10:00</c:v>
                </c:pt>
                <c:pt idx="5">
                  <c:v>10:00-11:00</c:v>
                </c:pt>
                <c:pt idx="6">
                  <c:v>11:00-12:00</c:v>
                </c:pt>
                <c:pt idx="7">
                  <c:v>12:00-13:00</c:v>
                </c:pt>
                <c:pt idx="8">
                  <c:v>13:00-14:00</c:v>
                </c:pt>
                <c:pt idx="9">
                  <c:v>14:00-15:00</c:v>
                </c:pt>
                <c:pt idx="10">
                  <c:v>15:00-16:00</c:v>
                </c:pt>
                <c:pt idx="11">
                  <c:v>16:00-17:00</c:v>
                </c:pt>
                <c:pt idx="12">
                  <c:v>17:00-18:00</c:v>
                </c:pt>
                <c:pt idx="13">
                  <c:v>18:00-19:00</c:v>
                </c:pt>
                <c:pt idx="14">
                  <c:v>19:00-20:00</c:v>
                </c:pt>
                <c:pt idx="15">
                  <c:v>20:00-21:00</c:v>
                </c:pt>
                <c:pt idx="16">
                  <c:v>21:00-22:00</c:v>
                </c:pt>
                <c:pt idx="17">
                  <c:v>22:00-23:00</c:v>
                </c:pt>
                <c:pt idx="18">
                  <c:v>23:00-00:00</c:v>
                </c:pt>
                <c:pt idx="19">
                  <c:v>00:00-01:00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4.04</c:v>
                </c:pt>
                <c:pt idx="1">
                  <c:v>17.62</c:v>
                </c:pt>
                <c:pt idx="2">
                  <c:v>37.9</c:v>
                </c:pt>
                <c:pt idx="3">
                  <c:v>61.97</c:v>
                </c:pt>
                <c:pt idx="4">
                  <c:v>61.17</c:v>
                </c:pt>
                <c:pt idx="5">
                  <c:v>67.45</c:v>
                </c:pt>
                <c:pt idx="6">
                  <c:v>70.72</c:v>
                </c:pt>
                <c:pt idx="7">
                  <c:v>72.099999999999994</c:v>
                </c:pt>
                <c:pt idx="8">
                  <c:v>72.58</c:v>
                </c:pt>
                <c:pt idx="9">
                  <c:v>70.36</c:v>
                </c:pt>
                <c:pt idx="10">
                  <c:v>63.47</c:v>
                </c:pt>
                <c:pt idx="11">
                  <c:v>63.84</c:v>
                </c:pt>
                <c:pt idx="12">
                  <c:v>61.61</c:v>
                </c:pt>
                <c:pt idx="13">
                  <c:v>69.91</c:v>
                </c:pt>
                <c:pt idx="14">
                  <c:v>56.71</c:v>
                </c:pt>
                <c:pt idx="15">
                  <c:v>50.12</c:v>
                </c:pt>
                <c:pt idx="16">
                  <c:v>43.52</c:v>
                </c:pt>
                <c:pt idx="17">
                  <c:v>36.15</c:v>
                </c:pt>
                <c:pt idx="18">
                  <c:v>23.5</c:v>
                </c:pt>
                <c:pt idx="19">
                  <c:v>17.170000000000002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Выходные дни(Мск)</c:v>
                </c:pt>
              </c:strCache>
            </c:strRef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strRef>
              <c:f>Лист1!$A$2:$A$21</c:f>
              <c:strCache>
                <c:ptCount val="20"/>
                <c:pt idx="0">
                  <c:v>05:00-06:00</c:v>
                </c:pt>
                <c:pt idx="1">
                  <c:v>06:00-07:00</c:v>
                </c:pt>
                <c:pt idx="2">
                  <c:v>07:00-08:00</c:v>
                </c:pt>
                <c:pt idx="3">
                  <c:v>08:00-09:00</c:v>
                </c:pt>
                <c:pt idx="4">
                  <c:v>09:00-10:00</c:v>
                </c:pt>
                <c:pt idx="5">
                  <c:v>10:00-11:00</c:v>
                </c:pt>
                <c:pt idx="6">
                  <c:v>11:00-12:00</c:v>
                </c:pt>
                <c:pt idx="7">
                  <c:v>12:00-13:00</c:v>
                </c:pt>
                <c:pt idx="8">
                  <c:v>13:00-14:00</c:v>
                </c:pt>
                <c:pt idx="9">
                  <c:v>14:00-15:00</c:v>
                </c:pt>
                <c:pt idx="10">
                  <c:v>15:00-16:00</c:v>
                </c:pt>
                <c:pt idx="11">
                  <c:v>16:00-17:00</c:v>
                </c:pt>
                <c:pt idx="12">
                  <c:v>17:00-18:00</c:v>
                </c:pt>
                <c:pt idx="13">
                  <c:v>18:00-19:00</c:v>
                </c:pt>
                <c:pt idx="14">
                  <c:v>19:00-20:00</c:v>
                </c:pt>
                <c:pt idx="15">
                  <c:v>20:00-21:00</c:v>
                </c:pt>
                <c:pt idx="16">
                  <c:v>21:00-22:00</c:v>
                </c:pt>
                <c:pt idx="17">
                  <c:v>22:00-23:00</c:v>
                </c:pt>
                <c:pt idx="18">
                  <c:v>23:00-00:00</c:v>
                </c:pt>
                <c:pt idx="19">
                  <c:v>00:00-01:00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2.93</c:v>
                </c:pt>
                <c:pt idx="1">
                  <c:v>13.62</c:v>
                </c:pt>
                <c:pt idx="2">
                  <c:v>27.65</c:v>
                </c:pt>
                <c:pt idx="3">
                  <c:v>43.23</c:v>
                </c:pt>
                <c:pt idx="4">
                  <c:v>54.9</c:v>
                </c:pt>
                <c:pt idx="5">
                  <c:v>74.67</c:v>
                </c:pt>
                <c:pt idx="6">
                  <c:v>74.099999999999994</c:v>
                </c:pt>
                <c:pt idx="7">
                  <c:v>88.33</c:v>
                </c:pt>
                <c:pt idx="8">
                  <c:v>89.47</c:v>
                </c:pt>
                <c:pt idx="9">
                  <c:v>95.61</c:v>
                </c:pt>
                <c:pt idx="10">
                  <c:v>96.73</c:v>
                </c:pt>
                <c:pt idx="11">
                  <c:v>86.05</c:v>
                </c:pt>
                <c:pt idx="12">
                  <c:v>77.5</c:v>
                </c:pt>
                <c:pt idx="13">
                  <c:v>80.180000000000007</c:v>
                </c:pt>
                <c:pt idx="14">
                  <c:v>68.28</c:v>
                </c:pt>
                <c:pt idx="15">
                  <c:v>55.21</c:v>
                </c:pt>
                <c:pt idx="16">
                  <c:v>47.94</c:v>
                </c:pt>
                <c:pt idx="17">
                  <c:v>31.88</c:v>
                </c:pt>
                <c:pt idx="18">
                  <c:v>34.24</c:v>
                </c:pt>
                <c:pt idx="19">
                  <c:v>22.24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Рабочие дни(Россия)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Лист1!$A$2:$A$21</c:f>
              <c:strCache>
                <c:ptCount val="20"/>
                <c:pt idx="0">
                  <c:v>05:00-06:00</c:v>
                </c:pt>
                <c:pt idx="1">
                  <c:v>06:00-07:00</c:v>
                </c:pt>
                <c:pt idx="2">
                  <c:v>07:00-08:00</c:v>
                </c:pt>
                <c:pt idx="3">
                  <c:v>08:00-09:00</c:v>
                </c:pt>
                <c:pt idx="4">
                  <c:v>09:00-10:00</c:v>
                </c:pt>
                <c:pt idx="5">
                  <c:v>10:00-11:00</c:v>
                </c:pt>
                <c:pt idx="6">
                  <c:v>11:00-12:00</c:v>
                </c:pt>
                <c:pt idx="7">
                  <c:v>12:00-13:00</c:v>
                </c:pt>
                <c:pt idx="8">
                  <c:v>13:00-14:00</c:v>
                </c:pt>
                <c:pt idx="9">
                  <c:v>14:00-15:00</c:v>
                </c:pt>
                <c:pt idx="10">
                  <c:v>15:00-16:00</c:v>
                </c:pt>
                <c:pt idx="11">
                  <c:v>16:00-17:00</c:v>
                </c:pt>
                <c:pt idx="12">
                  <c:v>17:00-18:00</c:v>
                </c:pt>
                <c:pt idx="13">
                  <c:v>18:00-19:00</c:v>
                </c:pt>
                <c:pt idx="14">
                  <c:v>19:00-20:00</c:v>
                </c:pt>
                <c:pt idx="15">
                  <c:v>20:00-21:00</c:v>
                </c:pt>
                <c:pt idx="16">
                  <c:v>21:00-22:00</c:v>
                </c:pt>
                <c:pt idx="17">
                  <c:v>22:00-23:00</c:v>
                </c:pt>
                <c:pt idx="18">
                  <c:v>23:00-00:00</c:v>
                </c:pt>
                <c:pt idx="19">
                  <c:v>00:00-01:00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54.07</c:v>
                </c:pt>
                <c:pt idx="1">
                  <c:v>113.91</c:v>
                </c:pt>
                <c:pt idx="2">
                  <c:v>154.18</c:v>
                </c:pt>
                <c:pt idx="3">
                  <c:v>225.53</c:v>
                </c:pt>
                <c:pt idx="4">
                  <c:v>241.75</c:v>
                </c:pt>
                <c:pt idx="5">
                  <c:v>253.59</c:v>
                </c:pt>
                <c:pt idx="6">
                  <c:v>217.49</c:v>
                </c:pt>
                <c:pt idx="7">
                  <c:v>234.7</c:v>
                </c:pt>
                <c:pt idx="8">
                  <c:v>235.44</c:v>
                </c:pt>
                <c:pt idx="9">
                  <c:v>241.99</c:v>
                </c:pt>
                <c:pt idx="10">
                  <c:v>246.2</c:v>
                </c:pt>
                <c:pt idx="11">
                  <c:v>227.36</c:v>
                </c:pt>
                <c:pt idx="12">
                  <c:v>229.68</c:v>
                </c:pt>
                <c:pt idx="13">
                  <c:v>231.74</c:v>
                </c:pt>
                <c:pt idx="14">
                  <c:v>171.62</c:v>
                </c:pt>
                <c:pt idx="15">
                  <c:v>156.13999999999999</c:v>
                </c:pt>
                <c:pt idx="16">
                  <c:v>116.24</c:v>
                </c:pt>
                <c:pt idx="17">
                  <c:v>92.72</c:v>
                </c:pt>
                <c:pt idx="18">
                  <c:v>66.959999999999994</c:v>
                </c:pt>
                <c:pt idx="19">
                  <c:v>40.25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Выходные дни(Россия)</c:v>
                </c:pt>
              </c:strCache>
            </c:strRef>
          </c:tx>
          <c:spPr>
            <a:ln>
              <a:solidFill>
                <a:srgbClr val="92D050"/>
              </a:solidFill>
              <a:prstDash val="dash"/>
            </a:ln>
          </c:spPr>
          <c:marker>
            <c:symbol val="none"/>
          </c:marker>
          <c:cat>
            <c:strRef>
              <c:f>Лист1!$A$2:$A$21</c:f>
              <c:strCache>
                <c:ptCount val="20"/>
                <c:pt idx="0">
                  <c:v>05:00-06:00</c:v>
                </c:pt>
                <c:pt idx="1">
                  <c:v>06:00-07:00</c:v>
                </c:pt>
                <c:pt idx="2">
                  <c:v>07:00-08:00</c:v>
                </c:pt>
                <c:pt idx="3">
                  <c:v>08:00-09:00</c:v>
                </c:pt>
                <c:pt idx="4">
                  <c:v>09:00-10:00</c:v>
                </c:pt>
                <c:pt idx="5">
                  <c:v>10:00-11:00</c:v>
                </c:pt>
                <c:pt idx="6">
                  <c:v>11:00-12:00</c:v>
                </c:pt>
                <c:pt idx="7">
                  <c:v>12:00-13:00</c:v>
                </c:pt>
                <c:pt idx="8">
                  <c:v>13:00-14:00</c:v>
                </c:pt>
                <c:pt idx="9">
                  <c:v>14:00-15:00</c:v>
                </c:pt>
                <c:pt idx="10">
                  <c:v>15:00-16:00</c:v>
                </c:pt>
                <c:pt idx="11">
                  <c:v>16:00-17:00</c:v>
                </c:pt>
                <c:pt idx="12">
                  <c:v>17:00-18:00</c:v>
                </c:pt>
                <c:pt idx="13">
                  <c:v>18:00-19:00</c:v>
                </c:pt>
                <c:pt idx="14">
                  <c:v>19:00-20:00</c:v>
                </c:pt>
                <c:pt idx="15">
                  <c:v>20:00-21:00</c:v>
                </c:pt>
                <c:pt idx="16">
                  <c:v>21:00-22:00</c:v>
                </c:pt>
                <c:pt idx="17">
                  <c:v>22:00-23:00</c:v>
                </c:pt>
                <c:pt idx="18">
                  <c:v>23:00-00:00</c:v>
                </c:pt>
                <c:pt idx="19">
                  <c:v>00:00-01:00</c:v>
                </c:pt>
              </c:strCache>
            </c:str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36.909999999999997</c:v>
                </c:pt>
                <c:pt idx="1">
                  <c:v>80.55</c:v>
                </c:pt>
                <c:pt idx="2">
                  <c:v>137.44999999999999</c:v>
                </c:pt>
                <c:pt idx="3">
                  <c:v>176.71</c:v>
                </c:pt>
                <c:pt idx="4">
                  <c:v>211.87</c:v>
                </c:pt>
                <c:pt idx="5">
                  <c:v>230.91</c:v>
                </c:pt>
                <c:pt idx="6">
                  <c:v>253.42</c:v>
                </c:pt>
                <c:pt idx="7">
                  <c:v>273.86</c:v>
                </c:pt>
                <c:pt idx="8">
                  <c:v>286.79000000000002</c:v>
                </c:pt>
                <c:pt idx="9">
                  <c:v>266.39999999999998</c:v>
                </c:pt>
                <c:pt idx="10">
                  <c:v>254.66</c:v>
                </c:pt>
                <c:pt idx="11">
                  <c:v>269.10000000000002</c:v>
                </c:pt>
                <c:pt idx="12">
                  <c:v>228.7</c:v>
                </c:pt>
                <c:pt idx="13">
                  <c:v>250.45</c:v>
                </c:pt>
                <c:pt idx="14">
                  <c:v>193.46</c:v>
                </c:pt>
                <c:pt idx="15">
                  <c:v>166.5</c:v>
                </c:pt>
                <c:pt idx="16">
                  <c:v>156.24</c:v>
                </c:pt>
                <c:pt idx="17">
                  <c:v>115.9</c:v>
                </c:pt>
                <c:pt idx="18">
                  <c:v>89.34</c:v>
                </c:pt>
                <c:pt idx="19">
                  <c:v>77.53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757912"/>
        <c:axId val="396752032"/>
      </c:lineChart>
      <c:catAx>
        <c:axId val="39675791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396752032"/>
        <c:crosses val="autoZero"/>
        <c:auto val="1"/>
        <c:lblAlgn val="ctr"/>
        <c:lblOffset val="100"/>
        <c:noMultiLvlLbl val="0"/>
      </c:catAx>
      <c:valAx>
        <c:axId val="39675203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396757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221818167023105E-2"/>
          <c:y val="1.9788749525914744E-2"/>
          <c:w val="0.67472210644123531"/>
          <c:h val="0.1263523386078979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79092169835734"/>
          <c:y val="2.9394882050142578E-2"/>
          <c:w val="0.59561317899543298"/>
          <c:h val="0.94121023589971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Table % Reach Dly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8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2"/>
            <c:invertIfNegative val="0"/>
            <c:bubble3D val="0"/>
          </c:dPt>
          <c:dLbls>
            <c:dLbl>
              <c:idx val="15"/>
              <c:layout>
                <c:manualLayout>
                  <c:x val="0"/>
                  <c:y val="2.104143310675958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1">
                  <c:v>мужчины</c:v>
                </c:pt>
                <c:pt idx="2">
                  <c:v>женщины</c:v>
                </c:pt>
                <c:pt idx="4">
                  <c:v>12--19</c:v>
                </c:pt>
                <c:pt idx="5">
                  <c:v>20-24</c:v>
                </c:pt>
                <c:pt idx="6">
                  <c:v>25-44</c:v>
                </c:pt>
                <c:pt idx="7">
                  <c:v>45-54</c:v>
                </c:pt>
                <c:pt idx="8">
                  <c:v>55+</c:v>
                </c:pt>
                <c:pt idx="10">
                  <c:v>руководители</c:v>
                </c:pt>
                <c:pt idx="11">
                  <c:v>специалисты</c:v>
                </c:pt>
                <c:pt idx="12">
                  <c:v>служащие</c:v>
                </c:pt>
                <c:pt idx="13">
                  <c:v>рабочие</c:v>
                </c:pt>
                <c:pt idx="14">
                  <c:v>студенты, учащиеся</c:v>
                </c:pt>
                <c:pt idx="15">
                  <c:v>другое</c:v>
                </c:pt>
                <c:pt idx="17">
                  <c:v>женат/замужем</c:v>
                </c:pt>
                <c:pt idx="18">
                  <c:v>холост/незамужем</c:v>
                </c:pt>
                <c:pt idx="20">
                  <c:v>обеспеченые</c:v>
                </c:pt>
                <c:pt idx="21">
                  <c:v>средний доход</c:v>
                </c:pt>
                <c:pt idx="22">
                  <c:v>малоимущие</c:v>
                </c:pt>
              </c:strCache>
            </c:strRef>
          </c:cat>
          <c:val>
            <c:numRef>
              <c:f>Лист1!$B$2:$B$24</c:f>
              <c:numCache>
                <c:formatCode>0%</c:formatCode>
                <c:ptCount val="23"/>
                <c:pt idx="1">
                  <c:v>0.61499999999999999</c:v>
                </c:pt>
                <c:pt idx="2">
                  <c:v>0.38500000000000001</c:v>
                </c:pt>
                <c:pt idx="4">
                  <c:v>7.3999999999999996E-2</c:v>
                </c:pt>
                <c:pt idx="5">
                  <c:v>0.13200000000000001</c:v>
                </c:pt>
                <c:pt idx="6">
                  <c:v>0.64400000000000002</c:v>
                </c:pt>
                <c:pt idx="7">
                  <c:v>9.0999999999999998E-2</c:v>
                </c:pt>
                <c:pt idx="8">
                  <c:v>5.8999999999999997E-2</c:v>
                </c:pt>
                <c:pt idx="10">
                  <c:v>0.25600000000000001</c:v>
                </c:pt>
                <c:pt idx="11">
                  <c:v>0.25600000000000001</c:v>
                </c:pt>
                <c:pt idx="12">
                  <c:v>0.14799999999999999</c:v>
                </c:pt>
                <c:pt idx="13">
                  <c:v>0.13400000000000001</c:v>
                </c:pt>
                <c:pt idx="14">
                  <c:v>8.2000000000000003E-2</c:v>
                </c:pt>
                <c:pt idx="15">
                  <c:v>0.125</c:v>
                </c:pt>
                <c:pt idx="17">
                  <c:v>0.58199999999999996</c:v>
                </c:pt>
                <c:pt idx="18">
                  <c:v>0.38800000000000001</c:v>
                </c:pt>
                <c:pt idx="20">
                  <c:v>0.58399999999999996</c:v>
                </c:pt>
                <c:pt idx="21">
                  <c:v>0.39100000000000001</c:v>
                </c:pt>
                <c:pt idx="22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6691392"/>
        <c:axId val="336693744"/>
      </c:barChart>
      <c:catAx>
        <c:axId val="3366913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defRPr>
            </a:pPr>
            <a:endParaRPr lang="ru-RU"/>
          </a:p>
        </c:txPr>
        <c:crossAx val="336693744"/>
        <c:crosses val="autoZero"/>
        <c:auto val="1"/>
        <c:lblAlgn val="ctr"/>
        <c:lblOffset val="100"/>
        <c:noMultiLvlLbl val="0"/>
      </c:catAx>
      <c:valAx>
        <c:axId val="3366937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669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54044672543159E-2"/>
          <c:y val="2.9394882050142578E-2"/>
          <c:w val="0.94404991586300713"/>
          <c:h val="0.94121023589971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Table % Reach Dly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8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B643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2"/>
            <c:invertIfNegative val="0"/>
            <c:bubble3D val="0"/>
          </c:dPt>
          <c:dLbls>
            <c:dLbl>
              <c:idx val="15"/>
              <c:layout>
                <c:manualLayout>
                  <c:x val="0"/>
                  <c:y val="2.104143310675958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1">
                  <c:v>мужчины</c:v>
                </c:pt>
                <c:pt idx="2">
                  <c:v>женщины</c:v>
                </c:pt>
                <c:pt idx="4">
                  <c:v>12--19</c:v>
                </c:pt>
                <c:pt idx="5">
                  <c:v>20-24</c:v>
                </c:pt>
                <c:pt idx="6">
                  <c:v>25-44</c:v>
                </c:pt>
                <c:pt idx="7">
                  <c:v>45-54</c:v>
                </c:pt>
                <c:pt idx="8">
                  <c:v>55+</c:v>
                </c:pt>
                <c:pt idx="10">
                  <c:v>руководители</c:v>
                </c:pt>
                <c:pt idx="11">
                  <c:v>специалисты</c:v>
                </c:pt>
                <c:pt idx="12">
                  <c:v>служащие</c:v>
                </c:pt>
                <c:pt idx="13">
                  <c:v>рабочие</c:v>
                </c:pt>
                <c:pt idx="14">
                  <c:v>студенты, учащиеся</c:v>
                </c:pt>
                <c:pt idx="15">
                  <c:v>другое</c:v>
                </c:pt>
                <c:pt idx="17">
                  <c:v>женат/замужем</c:v>
                </c:pt>
                <c:pt idx="18">
                  <c:v>холост/незамужем</c:v>
                </c:pt>
                <c:pt idx="20">
                  <c:v>обеспеченые</c:v>
                </c:pt>
                <c:pt idx="21">
                  <c:v>средний доход</c:v>
                </c:pt>
                <c:pt idx="22">
                  <c:v>малоимущие</c:v>
                </c:pt>
              </c:strCache>
            </c:strRef>
          </c:cat>
          <c:val>
            <c:numRef>
              <c:f>Лист1!$B$2:$B$24</c:f>
              <c:numCache>
                <c:formatCode>0%</c:formatCode>
                <c:ptCount val="23"/>
                <c:pt idx="1">
                  <c:v>0.61899999999999999</c:v>
                </c:pt>
                <c:pt idx="2">
                  <c:v>0.38100000000000001</c:v>
                </c:pt>
                <c:pt idx="4">
                  <c:v>0.10199999999999999</c:v>
                </c:pt>
                <c:pt idx="5">
                  <c:v>0.156</c:v>
                </c:pt>
                <c:pt idx="6">
                  <c:v>0.55500000000000005</c:v>
                </c:pt>
                <c:pt idx="7">
                  <c:v>9.4E-2</c:v>
                </c:pt>
                <c:pt idx="8">
                  <c:v>9.1999999999999998E-2</c:v>
                </c:pt>
                <c:pt idx="10">
                  <c:v>0.16899999999999998</c:v>
                </c:pt>
                <c:pt idx="11">
                  <c:v>0.17800000000000002</c:v>
                </c:pt>
                <c:pt idx="12">
                  <c:v>0.129</c:v>
                </c:pt>
                <c:pt idx="13">
                  <c:v>0.23399999999999999</c:v>
                </c:pt>
                <c:pt idx="14">
                  <c:v>0.111</c:v>
                </c:pt>
                <c:pt idx="15">
                  <c:v>0.113</c:v>
                </c:pt>
                <c:pt idx="17">
                  <c:v>0.54</c:v>
                </c:pt>
                <c:pt idx="18">
                  <c:v>0.43200000000000005</c:v>
                </c:pt>
                <c:pt idx="20">
                  <c:v>0.54275940706955528</c:v>
                </c:pt>
                <c:pt idx="21">
                  <c:v>0.42189281641961229</c:v>
                </c:pt>
                <c:pt idx="22">
                  <c:v>3.5347776510832381E-2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6694920"/>
        <c:axId val="336691784"/>
      </c:barChart>
      <c:catAx>
        <c:axId val="336694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solidFill>
            <a:schemeClr val="accent1"/>
          </a:solidFill>
          <a:ln>
            <a:noFill/>
          </a:ln>
        </c:spPr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defRPr>
            </a:pPr>
            <a:endParaRPr lang="ru-RU"/>
          </a:p>
        </c:txPr>
        <c:crossAx val="336691784"/>
        <c:crosses val="autoZero"/>
        <c:auto val="1"/>
        <c:lblAlgn val="ctr"/>
        <c:lblOffset val="100"/>
        <c:noMultiLvlLbl val="0"/>
      </c:catAx>
      <c:valAx>
        <c:axId val="3366917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6694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58518200097150952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Шансон</c:v>
                </c:pt>
                <c:pt idx="2">
                  <c:v>Радио Рекорд</c:v>
                </c:pt>
                <c:pt idx="3">
                  <c:v>Радио Звезда</c:v>
                </c:pt>
                <c:pt idx="4">
                  <c:v>Монте-Карло</c:v>
                </c:pt>
                <c:pt idx="5">
                  <c:v>Радио Дача</c:v>
                </c:pt>
                <c:pt idx="6">
                  <c:v>Милицейская Волна</c:v>
                </c:pt>
                <c:pt idx="7">
                  <c:v>Дорожное Радио</c:v>
                </c:pt>
                <c:pt idx="8">
                  <c:v>Rock FM</c:v>
                </c:pt>
                <c:pt idx="9">
                  <c:v>Relax FM</c:v>
                </c:pt>
                <c:pt idx="10">
                  <c:v>Romantika</c:v>
                </c:pt>
                <c:pt idx="11">
                  <c:v>Русское Радио</c:v>
                </c:pt>
                <c:pt idx="12">
                  <c:v>Maximum</c:v>
                </c:pt>
                <c:pt idx="13">
                  <c:v>Ретро FM</c:v>
                </c:pt>
                <c:pt idx="14">
                  <c:v>Радио 7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32.119999999999997</c:v>
                </c:pt>
                <c:pt idx="1">
                  <c:v>29.23</c:v>
                </c:pt>
                <c:pt idx="2">
                  <c:v>29.13</c:v>
                </c:pt>
                <c:pt idx="3">
                  <c:v>27.88</c:v>
                </c:pt>
                <c:pt idx="4">
                  <c:v>26.64</c:v>
                </c:pt>
                <c:pt idx="5">
                  <c:v>26.56</c:v>
                </c:pt>
                <c:pt idx="6">
                  <c:v>25.6</c:v>
                </c:pt>
                <c:pt idx="7">
                  <c:v>25.06</c:v>
                </c:pt>
                <c:pt idx="8">
                  <c:v>24.98</c:v>
                </c:pt>
                <c:pt idx="9">
                  <c:v>24.82</c:v>
                </c:pt>
                <c:pt idx="10">
                  <c:v>24.45</c:v>
                </c:pt>
                <c:pt idx="11">
                  <c:v>23.05</c:v>
                </c:pt>
                <c:pt idx="12">
                  <c:v>23.04</c:v>
                </c:pt>
                <c:pt idx="13">
                  <c:v>22.57</c:v>
                </c:pt>
                <c:pt idx="14">
                  <c:v>22.35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6688648"/>
        <c:axId val="336465056"/>
      </c:barChart>
      <c:catAx>
        <c:axId val="3366886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6465056"/>
        <c:crosses val="autoZero"/>
        <c:auto val="1"/>
        <c:lblAlgn val="ctr"/>
        <c:lblOffset val="100"/>
        <c:noMultiLvlLbl val="0"/>
      </c:catAx>
      <c:valAx>
        <c:axId val="3364650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6688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53574860595044271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Радио Рекорд</c:v>
                </c:pt>
                <c:pt idx="1">
                  <c:v>Радио Дача</c:v>
                </c:pt>
                <c:pt idx="2">
                  <c:v>Дорожное Радио</c:v>
                </c:pt>
                <c:pt idx="3">
                  <c:v>Европа Плюс</c:v>
                </c:pt>
                <c:pt idx="4">
                  <c:v>Наше Радио</c:v>
                </c:pt>
                <c:pt idx="5">
                  <c:v>Милицейская Волна</c:v>
                </c:pt>
                <c:pt idx="6">
                  <c:v>Маяк</c:v>
                </c:pt>
                <c:pt idx="7">
                  <c:v>Радио Шансон</c:v>
                </c:pt>
                <c:pt idx="8">
                  <c:v>Русское Радио</c:v>
                </c:pt>
                <c:pt idx="9">
                  <c:v>Радио ENERGY</c:v>
                </c:pt>
                <c:pt idx="10">
                  <c:v>Ретро FM</c:v>
                </c:pt>
                <c:pt idx="11">
                  <c:v>DFM</c:v>
                </c:pt>
                <c:pt idx="12">
                  <c:v>Радио 7</c:v>
                </c:pt>
                <c:pt idx="13">
                  <c:v>Радио Romantika</c:v>
                </c:pt>
                <c:pt idx="14">
                  <c:v>Серебряный Дождь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33.159999999999997</c:v>
                </c:pt>
                <c:pt idx="1">
                  <c:v>32.36</c:v>
                </c:pt>
                <c:pt idx="2">
                  <c:v>29.12</c:v>
                </c:pt>
                <c:pt idx="3">
                  <c:v>28.5</c:v>
                </c:pt>
                <c:pt idx="4">
                  <c:v>27.74</c:v>
                </c:pt>
                <c:pt idx="5">
                  <c:v>27.37</c:v>
                </c:pt>
                <c:pt idx="6">
                  <c:v>27.29</c:v>
                </c:pt>
                <c:pt idx="7">
                  <c:v>25.98</c:v>
                </c:pt>
                <c:pt idx="8">
                  <c:v>25.83</c:v>
                </c:pt>
                <c:pt idx="9">
                  <c:v>24.67</c:v>
                </c:pt>
                <c:pt idx="10">
                  <c:v>24.29</c:v>
                </c:pt>
                <c:pt idx="11">
                  <c:v>23.89</c:v>
                </c:pt>
                <c:pt idx="12">
                  <c:v>23.83</c:v>
                </c:pt>
                <c:pt idx="13">
                  <c:v>23.77</c:v>
                </c:pt>
                <c:pt idx="14">
                  <c:v>22.82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9123304"/>
        <c:axId val="339120560"/>
      </c:barChart>
      <c:catAx>
        <c:axId val="3391233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9120560"/>
        <c:crosses val="autoZero"/>
        <c:auto val="1"/>
        <c:lblAlgn val="ctr"/>
        <c:lblOffset val="100"/>
        <c:noMultiLvlLbl val="0"/>
      </c:catAx>
      <c:valAx>
        <c:axId val="339120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9123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58520822565608654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Радио Дача</c:v>
                </c:pt>
                <c:pt idx="2">
                  <c:v>Эхо Москвы</c:v>
                </c:pt>
                <c:pt idx="3">
                  <c:v>Радио Рекорд</c:v>
                </c:pt>
                <c:pt idx="4">
                  <c:v>Европа Плюс</c:v>
                </c:pt>
                <c:pt idx="5">
                  <c:v>Маяк</c:v>
                </c:pt>
                <c:pt idx="6">
                  <c:v>Радио Romantika</c:v>
                </c:pt>
                <c:pt idx="7">
                  <c:v>Радио России</c:v>
                </c:pt>
                <c:pt idx="8">
                  <c:v>Русское Радио</c:v>
                </c:pt>
                <c:pt idx="9">
                  <c:v>Дорожное Радио</c:v>
                </c:pt>
                <c:pt idx="10">
                  <c:v>Ретро FM</c:v>
                </c:pt>
                <c:pt idx="11">
                  <c:v>Радио 7</c:v>
                </c:pt>
                <c:pt idx="12">
                  <c:v>Maximum</c:v>
                </c:pt>
                <c:pt idx="13">
                  <c:v>Радио ENERGY</c:v>
                </c:pt>
                <c:pt idx="14">
                  <c:v>DFM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32.35</c:v>
                </c:pt>
                <c:pt idx="1">
                  <c:v>31.46</c:v>
                </c:pt>
                <c:pt idx="2">
                  <c:v>31.32</c:v>
                </c:pt>
                <c:pt idx="3">
                  <c:v>30.96</c:v>
                </c:pt>
                <c:pt idx="4">
                  <c:v>30.74</c:v>
                </c:pt>
                <c:pt idx="5">
                  <c:v>30.02</c:v>
                </c:pt>
                <c:pt idx="6">
                  <c:v>29.38</c:v>
                </c:pt>
                <c:pt idx="7">
                  <c:v>29.18</c:v>
                </c:pt>
                <c:pt idx="8">
                  <c:v>28.52</c:v>
                </c:pt>
                <c:pt idx="9">
                  <c:v>26</c:v>
                </c:pt>
                <c:pt idx="10">
                  <c:v>25.43</c:v>
                </c:pt>
                <c:pt idx="11">
                  <c:v>25.15</c:v>
                </c:pt>
                <c:pt idx="12">
                  <c:v>25.01</c:v>
                </c:pt>
                <c:pt idx="13">
                  <c:v>24.63</c:v>
                </c:pt>
                <c:pt idx="14">
                  <c:v>24.23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9122912"/>
        <c:axId val="339120168"/>
      </c:barChart>
      <c:catAx>
        <c:axId val="3391229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9120168"/>
        <c:crosses val="autoZero"/>
        <c:auto val="1"/>
        <c:lblAlgn val="ctr"/>
        <c:lblOffset val="100"/>
        <c:noMultiLvlLbl val="0"/>
      </c:catAx>
      <c:valAx>
        <c:axId val="3391201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912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56610517974242069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Орфей</c:v>
                </c:pt>
                <c:pt idx="2">
                  <c:v>Монте-Карло</c:v>
                </c:pt>
                <c:pt idx="3">
                  <c:v>Маяк</c:v>
                </c:pt>
                <c:pt idx="4">
                  <c:v>Радио Спорт</c:v>
                </c:pt>
                <c:pt idx="5">
                  <c:v>Эхо Москвы</c:v>
                </c:pt>
                <c:pt idx="6">
                  <c:v>Радио Дача</c:v>
                </c:pt>
                <c:pt idx="7">
                  <c:v>Радио Рекорд</c:v>
                </c:pt>
                <c:pt idx="8">
                  <c:v>Relax FM</c:v>
                </c:pt>
                <c:pt idx="9">
                  <c:v>Romantika</c:v>
                </c:pt>
                <c:pt idx="10">
                  <c:v>Шансон</c:v>
                </c:pt>
                <c:pt idx="11">
                  <c:v>Rock FM</c:v>
                </c:pt>
                <c:pt idx="12">
                  <c:v>Ретро FM</c:v>
                </c:pt>
                <c:pt idx="13">
                  <c:v>Радио Звезда</c:v>
                </c:pt>
                <c:pt idx="14">
                  <c:v>Дорожное Радио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34.06</c:v>
                </c:pt>
                <c:pt idx="1">
                  <c:v>31.27</c:v>
                </c:pt>
                <c:pt idx="2">
                  <c:v>29.26</c:v>
                </c:pt>
                <c:pt idx="3">
                  <c:v>29.12</c:v>
                </c:pt>
                <c:pt idx="4">
                  <c:v>28.89</c:v>
                </c:pt>
                <c:pt idx="5">
                  <c:v>28.08</c:v>
                </c:pt>
                <c:pt idx="6">
                  <c:v>28.06</c:v>
                </c:pt>
                <c:pt idx="7">
                  <c:v>27.83</c:v>
                </c:pt>
                <c:pt idx="8">
                  <c:v>27.68</c:v>
                </c:pt>
                <c:pt idx="9">
                  <c:v>27.46</c:v>
                </c:pt>
                <c:pt idx="10">
                  <c:v>27.11</c:v>
                </c:pt>
                <c:pt idx="11">
                  <c:v>26.86</c:v>
                </c:pt>
                <c:pt idx="12">
                  <c:v>26.48</c:v>
                </c:pt>
                <c:pt idx="13">
                  <c:v>25.8</c:v>
                </c:pt>
                <c:pt idx="14">
                  <c:v>25.51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9116248"/>
        <c:axId val="339116640"/>
      </c:barChart>
      <c:catAx>
        <c:axId val="339116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9116640"/>
        <c:crosses val="autoZero"/>
        <c:auto val="1"/>
        <c:lblAlgn val="ctr"/>
        <c:lblOffset val="100"/>
        <c:noMultiLvlLbl val="0"/>
      </c:catAx>
      <c:valAx>
        <c:axId val="3391166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9116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61645711110963"/>
          <c:y val="3.0791773989701395E-2"/>
          <c:w val="0.62738354288889042"/>
          <c:h val="0.938416452020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Наше Радио</c:v>
                </c:pt>
                <c:pt idx="1">
                  <c:v>Авторадио</c:v>
                </c:pt>
                <c:pt idx="2">
                  <c:v>Ретро FM</c:v>
                </c:pt>
                <c:pt idx="3">
                  <c:v>Радио Шансон</c:v>
                </c:pt>
                <c:pt idx="4">
                  <c:v>Радио ENERGY</c:v>
                </c:pt>
                <c:pt idx="5">
                  <c:v>Европа Плюс</c:v>
                </c:pt>
                <c:pt idx="6">
                  <c:v>Юмор FM</c:v>
                </c:pt>
                <c:pt idx="7">
                  <c:v>Эхо Москвы</c:v>
                </c:pt>
                <c:pt idx="8">
                  <c:v>Радио Рекорд</c:v>
                </c:pt>
                <c:pt idx="9">
                  <c:v>Русское Радио</c:v>
                </c:pt>
                <c:pt idx="10">
                  <c:v>Дорожное Радио</c:v>
                </c:pt>
                <c:pt idx="11">
                  <c:v>Maximum</c:v>
                </c:pt>
                <c:pt idx="12">
                  <c:v>DFM</c:v>
                </c:pt>
                <c:pt idx="13">
                  <c:v>Радио Спорт</c:v>
                </c:pt>
                <c:pt idx="14">
                  <c:v>Rock FM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29.33</c:v>
                </c:pt>
                <c:pt idx="1">
                  <c:v>27.4</c:v>
                </c:pt>
                <c:pt idx="2">
                  <c:v>24.47</c:v>
                </c:pt>
                <c:pt idx="3">
                  <c:v>23.55</c:v>
                </c:pt>
                <c:pt idx="4">
                  <c:v>20.39</c:v>
                </c:pt>
                <c:pt idx="5">
                  <c:v>19.84</c:v>
                </c:pt>
                <c:pt idx="6">
                  <c:v>19.559999999999999</c:v>
                </c:pt>
                <c:pt idx="7">
                  <c:v>18.14</c:v>
                </c:pt>
                <c:pt idx="8">
                  <c:v>18.010000000000002</c:v>
                </c:pt>
                <c:pt idx="9">
                  <c:v>17.309999999999999</c:v>
                </c:pt>
                <c:pt idx="10">
                  <c:v>15.49</c:v>
                </c:pt>
                <c:pt idx="11">
                  <c:v>15.47</c:v>
                </c:pt>
                <c:pt idx="12">
                  <c:v>15.14</c:v>
                </c:pt>
                <c:pt idx="13">
                  <c:v>14.73</c:v>
                </c:pt>
                <c:pt idx="14">
                  <c:v>14.56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39122520"/>
        <c:axId val="339117032"/>
      </c:barChart>
      <c:catAx>
        <c:axId val="3391225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pPr>
            <a:endParaRPr lang="ru-RU"/>
          </a:p>
        </c:txPr>
        <c:crossAx val="339117032"/>
        <c:crosses val="autoZero"/>
        <c:auto val="1"/>
        <c:lblAlgn val="ctr"/>
        <c:lblOffset val="100"/>
        <c:noMultiLvlLbl val="0"/>
      </c:catAx>
      <c:valAx>
        <c:axId val="33911703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9122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12B75-AEF5-47CB-B0F9-A284FFC77BE6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6388D-3F71-4646-9F36-B8C1C1491D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39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444FE-DDA8-48F3-9F36-653FBBF5DD26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444FE-DDA8-48F3-9F36-653FBBF5DD26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14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9D8B-D838-49B8-9C4D-DD6B82ED4C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6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444FE-DDA8-48F3-9F36-653FBBF5DD26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7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388D-3F71-4646-9F36-B8C1C1491DE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34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388D-3F71-4646-9F36-B8C1C1491DE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08" y="960439"/>
            <a:ext cx="5575789" cy="885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78070" y="2001838"/>
            <a:ext cx="4041531" cy="387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0277" y="2001838"/>
            <a:ext cx="4041531" cy="387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20808" y="6045200"/>
            <a:ext cx="3487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76A174-C7E3-4FA2-8BE8-C893C31AD28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25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4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05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5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368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62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1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6434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700808"/>
            <a:ext cx="7200800" cy="4680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5623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 pitchFamily="34" charset="0"/>
              </a:defRPr>
            </a:lvl1pPr>
          </a:lstStyle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514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67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46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99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08" y="960439"/>
            <a:ext cx="5575789" cy="885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78070" y="2001838"/>
            <a:ext cx="4041531" cy="387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0277" y="2001838"/>
            <a:ext cx="4041531" cy="387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20808" y="6045200"/>
            <a:ext cx="3487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76A174-C7E3-4FA2-8BE8-C893C31AD28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306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" y="0"/>
            <a:ext cx="91338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54018-DC3C-4608-9BA3-D5AF3E6F6D00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332DB-63B4-4B2F-B607-F2AAF91279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257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700808"/>
            <a:ext cx="72008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9528f369-0011-48cb-a3e1-448ce48e2dda" descr="F1B1816A-2D2C-4D45-A9C2-A89D5954AB99@nash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7"/>
          <a:stretch/>
        </p:blipFill>
        <p:spPr bwMode="auto">
          <a:xfrm>
            <a:off x="1" y="0"/>
            <a:ext cx="17085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528f369-0011-48cb-a3e1-448ce48e2dda" descr="F1B1816A-2D2C-4D45-A9C2-A89D5954AB99@nash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64" y="116632"/>
            <a:ext cx="166237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64340"/>
          </a:solidFill>
          <a:latin typeface="Franklin Gothic Heavy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700808"/>
            <a:ext cx="712879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9528f369-0011-48cb-a3e1-448ce48e2dda" descr="F1B1816A-2D2C-4D45-A9C2-A89D5954AB99@nash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7"/>
          <a:stretch/>
        </p:blipFill>
        <p:spPr bwMode="auto">
          <a:xfrm>
            <a:off x="127191" y="116632"/>
            <a:ext cx="165039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528f369-0011-48cb-a3e1-448ce48e2dda" descr="F1B1816A-2D2C-4D45-A9C2-A89D5954AB99@nash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609" y="260648"/>
            <a:ext cx="1565180" cy="19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5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64340"/>
          </a:solidFill>
          <a:latin typeface="Franklin Gothic Heavy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he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hyperlink" Target="http://vkontakte.ru/nashe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he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.jpe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5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peopleschoice.ru/storage/c/2010/08/23/1282566935.464719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4" y="1054084"/>
            <a:ext cx="858525" cy="85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2008"/>
            <a:ext cx="7172926" cy="980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НАШЕ Радио – № 1 </a:t>
            </a:r>
            <a:br>
              <a:rPr lang="ru-RU" sz="2800" dirty="0" smtClean="0">
                <a:solidFill>
                  <a:srgbClr val="B64340"/>
                </a:solidFill>
              </a:rPr>
            </a:br>
            <a:r>
              <a:rPr lang="ru-RU" sz="2800" dirty="0" smtClean="0">
                <a:solidFill>
                  <a:srgbClr val="B64340"/>
                </a:solidFill>
              </a:rPr>
              <a:t>среди аудитории 25-45 лет! </a:t>
            </a:r>
            <a:endParaRPr lang="ru-RU" sz="2800" dirty="0">
              <a:solidFill>
                <a:srgbClr val="B6434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16941"/>
              </p:ext>
            </p:extLst>
          </p:nvPr>
        </p:nvGraphicFramePr>
        <p:xfrm>
          <a:off x="1763688" y="2335289"/>
          <a:ext cx="3312368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1268760"/>
            <a:ext cx="702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Топ-15 радиостанций в России и Москве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Целевая группа: все 25-45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2405" y="6453336"/>
            <a:ext cx="68200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000" i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TNS – </a:t>
            </a:r>
            <a:r>
              <a:rPr lang="ru-RU" sz="8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Москва. 3 кв. 20</a:t>
            </a:r>
            <a:r>
              <a:rPr lang="en-US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1</a:t>
            </a:r>
            <a:r>
              <a:rPr lang="ru-RU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</a:t>
            </a:r>
            <a:r>
              <a:rPr lang="ru-RU" sz="8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,</a:t>
            </a:r>
          </a:p>
          <a:p>
            <a:r>
              <a:rPr lang="en-US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*Loyalty </a:t>
            </a:r>
            <a:r>
              <a:rPr lang="en-US" sz="8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Dly</a:t>
            </a:r>
            <a:r>
              <a:rPr lang="ru-RU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,  индекс лояльности </a:t>
            </a:r>
            <a:r>
              <a:rPr lang="en-US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(</a:t>
            </a:r>
            <a:r>
              <a:rPr lang="ru-RU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за сутки). Доля времени  слушания  станции в общем объеме </a:t>
            </a:r>
            <a:r>
              <a:rPr lang="ru-RU" sz="8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радиослушания</a:t>
            </a:r>
            <a:r>
              <a:rPr lang="ru-RU" sz="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  за сутки ( в%)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29" y="188640"/>
            <a:ext cx="1705667" cy="17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279379"/>
              </p:ext>
            </p:extLst>
          </p:nvPr>
        </p:nvGraphicFramePr>
        <p:xfrm>
          <a:off x="5580112" y="2348880"/>
          <a:ext cx="3523264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04248" y="1988840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Москва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1995797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5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28910" cy="980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НАШЕ Радио –  </a:t>
            </a:r>
            <a:br>
              <a:rPr lang="ru-RU" sz="2800" dirty="0" smtClean="0">
                <a:solidFill>
                  <a:srgbClr val="B64340"/>
                </a:solidFill>
              </a:rPr>
            </a:br>
            <a:r>
              <a:rPr lang="ru-RU" sz="2800" dirty="0" smtClean="0">
                <a:solidFill>
                  <a:srgbClr val="B64340"/>
                </a:solidFill>
              </a:rPr>
              <a:t>мужская аудитория!</a:t>
            </a:r>
            <a:endParaRPr lang="ru-RU" sz="2800" dirty="0">
              <a:solidFill>
                <a:srgbClr val="B6434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82430"/>
              </p:ext>
            </p:extLst>
          </p:nvPr>
        </p:nvGraphicFramePr>
        <p:xfrm>
          <a:off x="5348948" y="2452738"/>
          <a:ext cx="3731682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1196752"/>
            <a:ext cx="702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Топ-15 мужских радиостанций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Целевая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группа: мужчины до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54 лет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AQH (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тыс.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чел) - рейтинг аудитории средней четверти часа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7492" y="6444044"/>
            <a:ext cx="4516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000" i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TNS –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Москва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 кв. 20</a:t>
            </a:r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1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,</a:t>
            </a:r>
          </a:p>
          <a:p>
            <a:r>
              <a:rPr lang="en-US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AQH (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тыс. </a:t>
            </a:r>
            <a:r>
              <a:rPr lang="en-US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/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чел.) – средний рейтинг 15-минутного временного интервала</a:t>
            </a:r>
            <a:endParaRPr lang="ru-RU" sz="700" i="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54" y="829049"/>
            <a:ext cx="966450" cy="9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42" y="260648"/>
            <a:ext cx="1574753" cy="15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05988" y="2116128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Москва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467" y="211612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Россия</a:t>
            </a:r>
            <a:endParaRPr lang="ru-RU" dirty="0"/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17055"/>
              </p:ext>
            </p:extLst>
          </p:nvPr>
        </p:nvGraphicFramePr>
        <p:xfrm>
          <a:off x="1798738" y="2456434"/>
          <a:ext cx="3731682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53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28910" cy="980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НАШЕ Радио –  </a:t>
            </a:r>
            <a:br>
              <a:rPr lang="ru-RU" sz="2800" dirty="0" smtClean="0">
                <a:solidFill>
                  <a:srgbClr val="B64340"/>
                </a:solidFill>
              </a:rPr>
            </a:br>
            <a:r>
              <a:rPr lang="ru-RU" sz="2800" dirty="0" smtClean="0">
                <a:solidFill>
                  <a:srgbClr val="B64340"/>
                </a:solidFill>
              </a:rPr>
              <a:t>мужская аудитория!</a:t>
            </a:r>
            <a:endParaRPr lang="ru-RU" sz="2800" dirty="0">
              <a:solidFill>
                <a:srgbClr val="B6434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81136"/>
              </p:ext>
            </p:extLst>
          </p:nvPr>
        </p:nvGraphicFramePr>
        <p:xfrm>
          <a:off x="5348948" y="2452738"/>
          <a:ext cx="3731682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1196752"/>
            <a:ext cx="702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Топ-15 мужских радиостанций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Целевая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группа: мужчины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25-45 лет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AQH (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тыс.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чел) - рейтинг аудитории средней четверти часа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7492" y="6444044"/>
            <a:ext cx="4516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000" i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TNS –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Москва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 кв. 20</a:t>
            </a:r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1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,</a:t>
            </a:r>
          </a:p>
          <a:p>
            <a:r>
              <a:rPr lang="en-US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AQH (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тыс. </a:t>
            </a:r>
            <a:r>
              <a:rPr lang="en-US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/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чел.) – средний рейтинг 15-минутного временного интервала</a:t>
            </a:r>
            <a:endParaRPr lang="ru-RU" sz="700" i="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54" y="829049"/>
            <a:ext cx="966450" cy="9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42" y="260648"/>
            <a:ext cx="1574753" cy="15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05988" y="2116128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Москва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467" y="211612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Россия</a:t>
            </a:r>
            <a:endParaRPr lang="ru-RU" dirty="0"/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245624"/>
              </p:ext>
            </p:extLst>
          </p:nvPr>
        </p:nvGraphicFramePr>
        <p:xfrm>
          <a:off x="1798738" y="2456434"/>
          <a:ext cx="3731682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784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801615">
            <a:off x="5868981" y="1506241"/>
            <a:ext cx="3012867" cy="28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5533"/>
            <a:ext cx="6836065" cy="980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Места прослушивания радиостанции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5587512" y="6642100"/>
            <a:ext cx="3556488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Доля от суточной аудитории. 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Radio Index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-Москва (1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2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+). 3 кв. 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20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1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3</a:t>
            </a:r>
            <a:endParaRPr lang="ru-RU" sz="700" i="1" dirty="0">
              <a:latin typeface="Franklin Gothic Book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8058952"/>
              </p:ext>
            </p:extLst>
          </p:nvPr>
        </p:nvGraphicFramePr>
        <p:xfrm>
          <a:off x="1789669" y="2708920"/>
          <a:ext cx="55372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728" y="158188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Больше всего НАШЕ Радио  слушают  в машине!</a:t>
            </a:r>
          </a:p>
        </p:txBody>
      </p:sp>
      <p:sp>
        <p:nvSpPr>
          <p:cNvPr id="11" name="TextBox 10"/>
          <p:cNvSpPr txBox="1"/>
          <p:nvPr/>
        </p:nvSpPr>
        <p:spPr>
          <a:xfrm rot="855702">
            <a:off x="6196104" y="2206421"/>
            <a:ext cx="2578192" cy="1815882"/>
          </a:xfrm>
          <a:prstGeom prst="rect">
            <a:avLst/>
          </a:prstGeom>
          <a:noFill/>
          <a:ln w="47625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Автомобильная аудитория: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Социально-активная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Мобильная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Обеспеченная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Долго слушает радио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Труднодостижимая другими СМИ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051720" y="1196752"/>
            <a:ext cx="6984776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buSzPct val="200000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НАШЕ УТРО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– это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компания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хороших и добрых друзей, много лет общающихся на одном языке со слушателями Нашего Радио.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>
              <a:buSzPct val="200000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>
              <a:buSzPct val="200000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компании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ведущих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утреннего шоу можно поговорить на интересные темы, обсудить серьезные вопросы и новости,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смеяться 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выигрывать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призы! </a:t>
            </a:r>
          </a:p>
          <a:p>
            <a:pPr>
              <a:buSzPct val="200000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>
              <a:buSzPct val="200000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>
              <a:buSzPct val="200000"/>
            </a:pP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>
              <a:buSzPct val="200000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НАШЕ УТРО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- 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веселые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познавательные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рубрики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игры, где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слушатели могут блеснуть интеллектом и проверить свои музыкальные знания.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>
              <a:buSzPct val="200000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Ведущие рассказывают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о последних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новостях,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событиях, произошедших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>
              <a:buSzPct val="200000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 мире и приглашают интересных гостей!</a:t>
            </a: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1136"/>
            <a:ext cx="6984776" cy="11156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Утреннее шоу НАШЕ УТРО </a:t>
            </a:r>
            <a:b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</a:br>
            <a:r>
              <a:rPr lang="ru-RU" sz="2800" b="1" dirty="0">
                <a:solidFill>
                  <a:srgbClr val="B64340"/>
                </a:solidFill>
                <a:cs typeface="Arial" pitchFamily="34" charset="0"/>
              </a:rPr>
              <a:t>с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 пн</a:t>
            </a:r>
            <a:r>
              <a:rPr lang="ru-RU" sz="2800" b="1" dirty="0">
                <a:solidFill>
                  <a:srgbClr val="B64340"/>
                </a:solidFill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 по пт., 07:00-11:00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3339"/>
            <a:ext cx="6569065" cy="224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1416505">
            <a:off x="7510031" y="2654215"/>
            <a:ext cx="1435281" cy="12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435980">
            <a:off x="7651158" y="2913856"/>
            <a:ext cx="1283158" cy="738664"/>
          </a:xfrm>
          <a:prstGeom prst="rect">
            <a:avLst/>
          </a:prstGeom>
          <a:noFill/>
          <a:ln w="47625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Medium" pitchFamily="34" charset="0"/>
              </a:rPr>
              <a:t>Интеграция в эфир, спонсорство!</a:t>
            </a:r>
            <a:endParaRPr lang="ru-RU" sz="11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7499176" cy="836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cs typeface="Arial" pitchFamily="34" charset="0"/>
              </a:rPr>
              <a:t>НАШЕ </a:t>
            </a:r>
            <a:r>
              <a:rPr lang="ru-RU" sz="2800" b="1" dirty="0" smtClean="0">
                <a:cs typeface="Arial" pitchFamily="34" charset="0"/>
              </a:rPr>
              <a:t>УТРО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977135"/>
              </p:ext>
            </p:extLst>
          </p:nvPr>
        </p:nvGraphicFramePr>
        <p:xfrm>
          <a:off x="2267744" y="4005064"/>
          <a:ext cx="6696744" cy="263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555776" y="620688"/>
            <a:ext cx="38884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Целевая аудитория: </a:t>
            </a:r>
            <a:r>
              <a:rPr lang="ru-RU" b="1" dirty="0" smtClean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Все 25-39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419872" y="6642556"/>
            <a:ext cx="573321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TNS. Radio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-</a:t>
            </a:r>
            <a:r>
              <a:rPr lang="en-US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index 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Москва. 3 кв. 2013, будни, 7:00-11:00. Топ-</a:t>
            </a:r>
            <a:r>
              <a:rPr lang="en-US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15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радиостанций московского эфира</a:t>
            </a:r>
            <a:endParaRPr lang="ru-RU" sz="700" i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2555776" y="908720"/>
            <a:ext cx="38884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b="1" dirty="0" smtClean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79536"/>
              </p:ext>
            </p:extLst>
          </p:nvPr>
        </p:nvGraphicFramePr>
        <p:xfrm>
          <a:off x="2267744" y="1216497"/>
          <a:ext cx="6696744" cy="271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2555776" y="3625279"/>
            <a:ext cx="38884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Россия</a:t>
            </a:r>
            <a:endParaRPr lang="ru-RU" b="1" dirty="0" smtClean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076872" y="1231787"/>
            <a:ext cx="7092280" cy="4066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Ведущие не дадут заскучать в будний вечер с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17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до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20 часов. </a:t>
            </a:r>
          </a:p>
          <a:p>
            <a:pPr marL="0" lvl="1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0" lvl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Екатерина Сундукова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Людмила Стрельцова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263525" lvl="1" indent="-263525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Обсудят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со слушателями злободневные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темы и удивительные новости</a:t>
            </a:r>
          </a:p>
          <a:p>
            <a:pPr marL="263525" lvl="1" indent="-263525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Поговорят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 приглашенными экспертами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звездами</a:t>
            </a:r>
          </a:p>
          <a:p>
            <a:pPr marL="263525" lvl="1" indent="-263525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Устроят живой вечерний концерт с музыкантами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НАШЕго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Радио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0" lvl="1"/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0" lvl="1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Здесь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слушатели могут: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182563" lvl="1" indent="-182563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Выиграть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ценные призы</a:t>
            </a:r>
          </a:p>
          <a:p>
            <a:pPr marL="182563" lvl="1" indent="-182563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Пообщаться с ведущими в прямом эфире</a:t>
            </a:r>
          </a:p>
          <a:p>
            <a:pPr marL="182563" lvl="1" indent="-182563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Послушать живое выступление любимой группы в прямом эфире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873" y="116632"/>
            <a:ext cx="701430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Вечернее шоу ВТОРАЯ СМЕНА </a:t>
            </a:r>
            <a:b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с пн. по чт., 17:00-20:00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030" y="3069676"/>
            <a:ext cx="5292362" cy="230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20184355">
            <a:off x="2220521" y="2994373"/>
            <a:ext cx="1435281" cy="12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20203830">
            <a:off x="2361648" y="3254014"/>
            <a:ext cx="1283158" cy="738664"/>
          </a:xfrm>
          <a:prstGeom prst="rect">
            <a:avLst/>
          </a:prstGeom>
          <a:noFill/>
          <a:ln w="47625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Интеграция в эфир, спонсорство!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801615">
            <a:off x="6007171" y="2202394"/>
            <a:ext cx="2952102" cy="27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2195736" y="903248"/>
          <a:ext cx="4392488" cy="539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75040" cy="9742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Профиль слушателей </a:t>
            </a:r>
            <a:r>
              <a:rPr lang="ru-RU" sz="2800" b="1" dirty="0" err="1" smtClean="0">
                <a:solidFill>
                  <a:srgbClr val="B64340"/>
                </a:solidFill>
                <a:cs typeface="Arial" pitchFamily="34" charset="0"/>
              </a:rPr>
              <a:t>НАШЕго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 Радио</a:t>
            </a:r>
            <a:r>
              <a:rPr lang="en-US" sz="2800" b="1" dirty="0" smtClean="0">
                <a:solidFill>
                  <a:srgbClr val="B64340"/>
                </a:solidFill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B64340"/>
                </a:solidFill>
                <a:cs typeface="Arial" pitchFamily="34" charset="0"/>
              </a:rPr>
            </a:br>
            <a:r>
              <a:rPr lang="ru-RU" sz="2800" b="1" dirty="0" smtClean="0">
                <a:cs typeface="Arial" pitchFamily="34" charset="0"/>
              </a:rPr>
              <a:t>Россия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810344" y="6541313"/>
            <a:ext cx="831641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Radio Index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-Россия (1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2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+). Апрель-Сентябрь 2013. % от ежедневной аудитории</a:t>
            </a:r>
            <a:endParaRPr lang="ru-RU" sz="700" i="1" dirty="0"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855702">
            <a:off x="6442047" y="2815346"/>
            <a:ext cx="2082349" cy="1569660"/>
          </a:xfrm>
          <a:prstGeom prst="rect">
            <a:avLst/>
          </a:prstGeom>
          <a:noFill/>
          <a:ln w="47625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Ядро аудитории: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вободолюбивые и социально активные мужчины и женщины в возрасте 25-44 лет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801615">
            <a:off x="6007171" y="2202394"/>
            <a:ext cx="2952102" cy="27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2195736" y="903248"/>
          <a:ext cx="4392488" cy="539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75040" cy="9742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Профиль слушателей </a:t>
            </a:r>
            <a:r>
              <a:rPr lang="ru-RU" sz="2800" b="1" dirty="0" err="1" smtClean="0">
                <a:solidFill>
                  <a:srgbClr val="B64340"/>
                </a:solidFill>
                <a:cs typeface="Arial" pitchFamily="34" charset="0"/>
              </a:rPr>
              <a:t>НАШЕго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 Радио</a:t>
            </a:r>
            <a:b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</a:br>
            <a:r>
              <a:rPr lang="ru-RU" sz="2800" b="1" dirty="0" smtClean="0">
                <a:cs typeface="Arial" pitchFamily="34" charset="0"/>
              </a:rPr>
              <a:t>Северно-Западный округ РФ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855702">
            <a:off x="6442047" y="2815346"/>
            <a:ext cx="2082349" cy="1569660"/>
          </a:xfrm>
          <a:prstGeom prst="rect">
            <a:avLst/>
          </a:prstGeom>
          <a:noFill/>
          <a:ln w="47625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Ядро аудитории: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вободолюбивые и социально активные мужчины и женщины в возрасте 25-44 лет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810344" y="6541313"/>
            <a:ext cx="831641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Radio Index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-Россия (1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2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+). Апрель-Сентябрь 2013. % от ежедневной аудитории</a:t>
            </a:r>
            <a:endParaRPr lang="ru-RU" sz="700" i="1" dirty="0"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392" y="0"/>
            <a:ext cx="6707088" cy="836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ВТОРАЯ СМЕНА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56799"/>
              </p:ext>
            </p:extLst>
          </p:nvPr>
        </p:nvGraphicFramePr>
        <p:xfrm>
          <a:off x="2440360" y="4005065"/>
          <a:ext cx="6696744" cy="263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555776" y="620688"/>
            <a:ext cx="38884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Целевая аудитория: </a:t>
            </a:r>
            <a:r>
              <a:rPr lang="ru-RU" b="1" dirty="0" smtClean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Все 25-39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419872" y="6642556"/>
            <a:ext cx="573321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TNS. Radio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-</a:t>
            </a:r>
            <a:r>
              <a:rPr lang="en-US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index 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Москва. 3 кв. 2013, </a:t>
            </a:r>
            <a:r>
              <a:rPr lang="ru-RU" sz="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пн-чт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, 17:00-20:00. Топ-</a:t>
            </a:r>
            <a:r>
              <a:rPr lang="en-US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15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радиостанций московского эфира</a:t>
            </a:r>
            <a:endParaRPr lang="ru-RU" sz="700" i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555776" y="908720"/>
            <a:ext cx="38884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b="1" dirty="0" smtClean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2555776" y="3625279"/>
            <a:ext cx="38884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Россия</a:t>
            </a:r>
            <a:endParaRPr lang="ru-RU" b="1" dirty="0" smtClean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5924"/>
              </p:ext>
            </p:extLst>
          </p:nvPr>
        </p:nvGraphicFramePr>
        <p:xfrm>
          <a:off x="2424808" y="1216498"/>
          <a:ext cx="6696744" cy="256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84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97967" y="1484784"/>
            <a:ext cx="5166321" cy="4536504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ru-RU" sz="1600" dirty="0">
                <a:cs typeface="Arial" pitchFamily="34" charset="0"/>
              </a:rPr>
              <a:t>Одна из ведущих российских радиостанций, </a:t>
            </a:r>
            <a:r>
              <a:rPr lang="ru-RU" sz="1600" dirty="0" smtClean="0">
                <a:cs typeface="Arial" pitchFamily="34" charset="0"/>
              </a:rPr>
              <a:t>существует </a:t>
            </a:r>
            <a:r>
              <a:rPr lang="ru-RU" sz="1600" dirty="0">
                <a:cs typeface="Arial" pitchFamily="34" charset="0"/>
              </a:rPr>
              <a:t>с 1998 года. </a:t>
            </a:r>
            <a:endParaRPr lang="ru-RU" sz="1600" dirty="0" smtClean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endParaRPr lang="ru-RU" sz="1600" dirty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ru-RU" sz="1600" dirty="0" smtClean="0">
                <a:cs typeface="Arial" pitchFamily="34" charset="0"/>
              </a:rPr>
              <a:t>15 </a:t>
            </a:r>
            <a:r>
              <a:rPr lang="ru-RU" sz="1600" dirty="0">
                <a:cs typeface="Arial" pitchFamily="34" charset="0"/>
              </a:rPr>
              <a:t>лет Наше Радио открывает новые имена и снабжает отечественную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ru-RU" sz="1600" dirty="0">
                <a:cs typeface="Arial" pitchFamily="34" charset="0"/>
              </a:rPr>
              <a:t>рок-сцену качественными исполнителями.</a:t>
            </a:r>
          </a:p>
          <a:p>
            <a:pPr marL="0" indent="0">
              <a:buClr>
                <a:srgbClr val="C00000"/>
              </a:buClr>
              <a:buSzPct val="120000"/>
              <a:buNone/>
            </a:pPr>
            <a:endParaRPr lang="ru-RU" sz="1600" dirty="0" smtClean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ru-RU" sz="1600" dirty="0" smtClean="0">
                <a:cs typeface="Arial" pitchFamily="34" charset="0"/>
              </a:rPr>
              <a:t>Наше </a:t>
            </a:r>
            <a:r>
              <a:rPr lang="ru-RU" sz="1600" dirty="0">
                <a:cs typeface="Arial" pitchFamily="34" charset="0"/>
              </a:rPr>
              <a:t>Радио </a:t>
            </a:r>
            <a:r>
              <a:rPr lang="ru-RU" sz="1600" dirty="0" smtClean="0">
                <a:cs typeface="Arial" pitchFamily="34" charset="0"/>
              </a:rPr>
              <a:t>– больше</a:t>
            </a:r>
            <a:r>
              <a:rPr lang="ru-RU" sz="1600" dirty="0">
                <a:cs typeface="Arial" pitchFamily="34" charset="0"/>
              </a:rPr>
              <a:t>, чем </a:t>
            </a:r>
            <a:r>
              <a:rPr lang="ru-RU" sz="1600" dirty="0" smtClean="0">
                <a:cs typeface="Arial" pitchFamily="34" charset="0"/>
              </a:rPr>
              <a:t>радио! </a:t>
            </a:r>
            <a:r>
              <a:rPr lang="ru-RU" sz="1600" dirty="0">
                <a:cs typeface="Arial" pitchFamily="34" charset="0"/>
              </a:rPr>
              <a:t>Э</a:t>
            </a:r>
            <a:r>
              <a:rPr lang="ru-RU" sz="1600" dirty="0" smtClean="0">
                <a:cs typeface="Arial" pitchFamily="34" charset="0"/>
              </a:rPr>
              <a:t>то </a:t>
            </a:r>
            <a:r>
              <a:rPr lang="ru-RU" sz="1600" dirty="0">
                <a:cs typeface="Arial" pitchFamily="34" charset="0"/>
              </a:rPr>
              <a:t>целое </a:t>
            </a:r>
            <a:r>
              <a:rPr lang="ru-RU" sz="1600" dirty="0" smtClean="0">
                <a:cs typeface="Arial" pitchFamily="34" charset="0"/>
              </a:rPr>
              <a:t>сообщество, созданное вокруг </a:t>
            </a:r>
            <a:r>
              <a:rPr lang="ru-RU" sz="1600" dirty="0">
                <a:cs typeface="Arial" pitchFamily="34" charset="0"/>
              </a:rPr>
              <a:t>любимого бренда, основой которого служит любовь к живой, качественной музыке. </a:t>
            </a:r>
            <a:endParaRPr lang="ru-RU" sz="1600" dirty="0" smtClean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endParaRPr lang="ru-RU" sz="1600" dirty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ru-RU" sz="1600" dirty="0" smtClean="0">
                <a:cs typeface="Arial" pitchFamily="34" charset="0"/>
              </a:rPr>
              <a:t>Только </a:t>
            </a:r>
            <a:r>
              <a:rPr lang="ru-RU" sz="1600" dirty="0">
                <a:cs typeface="Arial" pitchFamily="34" charset="0"/>
              </a:rPr>
              <a:t>самое лучшее и интересное, что производится на отечественной </a:t>
            </a:r>
            <a:r>
              <a:rPr lang="ru-RU" sz="1600" dirty="0" smtClean="0">
                <a:cs typeface="Arial" pitchFamily="34" charset="0"/>
              </a:rPr>
              <a:t>музыкальной </a:t>
            </a:r>
            <a:r>
              <a:rPr lang="ru-RU" sz="1600" dirty="0">
                <a:cs typeface="Arial" pitchFamily="34" charset="0"/>
              </a:rPr>
              <a:t>сцене, попадает в эфир Нашего Радио.</a:t>
            </a:r>
            <a:endParaRPr lang="ru-RU" sz="1600" dirty="0"/>
          </a:p>
          <a:p>
            <a:pPr marL="0" indent="0">
              <a:buClr>
                <a:srgbClr val="C00000"/>
              </a:buClr>
              <a:buSzPct val="120000"/>
              <a:buNone/>
            </a:pPr>
            <a:endParaRPr lang="ru-RU" sz="1600" dirty="0">
              <a:cs typeface="Arial" pitchFamily="34" charset="0"/>
            </a:endParaRPr>
          </a:p>
          <a:p>
            <a:pPr marL="0" lvl="0" indent="0">
              <a:buClr>
                <a:srgbClr val="C00000"/>
              </a:buClr>
              <a:buSzPct val="120000"/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048045" y="5352231"/>
            <a:ext cx="4824947" cy="131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046985" y="4146163"/>
            <a:ext cx="4968552" cy="104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12768" cy="9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НАШЕ РАДИО</a:t>
            </a:r>
            <a:endParaRPr lang="ru-RU" sz="2800" dirty="0">
              <a:solidFill>
                <a:srgbClr val="B64340"/>
              </a:solidFill>
            </a:endParaRPr>
          </a:p>
        </p:txBody>
      </p:sp>
      <p:pic>
        <p:nvPicPr>
          <p:cNvPr id="1028" name="Picture 4" descr="http://www.peopleschoice.ru/storage/c/2010/08/23/1282566935.464719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3" y="4288020"/>
            <a:ext cx="869172" cy="8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3" y="5157192"/>
            <a:ext cx="1705667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ages.rrock.ru/pics/6eccd2c51f2fb0dc4c214c4988d7bf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65" y="4288020"/>
            <a:ext cx="852834" cy="8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llmuz.ru/muz/uploads/notice_photos/ser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65" y="3431638"/>
            <a:ext cx="852834" cy="8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1" y="1700808"/>
            <a:ext cx="1705667" cy="17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70" y="834520"/>
            <a:ext cx="897552" cy="8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58" y="3571"/>
            <a:ext cx="869542" cy="8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79" y="-4621"/>
            <a:ext cx="862586" cy="84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58" y="838091"/>
            <a:ext cx="869540" cy="8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http://www.intermedia.ru/img/news/2404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3" y="3431638"/>
            <a:ext cx="856382" cy="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http://www.intermedia.ru/img/news/2404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8" y="1700808"/>
            <a:ext cx="1699270" cy="16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QSEBQUExQUFRQUFBcVFRQVFxQVFRcVFRYVFRQVFRQYHCYeFxkjGRYUHy8gIycpLCwsFx4xNTAqNSYrLCkBCQoKDQwNDQwMDSkYFBgpKSkpKSkpKSkpKSkpKSkpKSkpKSkpKSkpKSkpKSkpKSkpKSkpKSkpKSkpKSkpKSkpKf/AABEIAM8A9AMBIgACEQEDEQH/xAAcAAABBQEBAQAAAAAAAAAAAAADAQIEBQYABwj/xAA/EAACAQIEAwYEBQMBCAIDAAABAhEAAwQSITEFQVEGEyJhcYEHMpGhFCNCsfBSwdEzQ2JygpKi4fElwhUWJP/EABUBAQEAAAAAAAAAAAAAAAAAAAAB/8QAFBEBAAAAAAAAAAAAAAAAAAAAAP/aAAwDAQACEQMRAD8A8UyikyinV0UCZBS5RSxSgUDcgpe7FPC04JQD7kUosCii3TxZ8qgALA/hp3cL1+9SVs+VEXC0EMWF6/elFhP5NTvwtPtWoNBHt4e1GoP/AHU/ubX9J+jVMLGhviYjz9aKjNbtf0t/3UE2k/pP3qcwJ/mnvz+1QcRf9B6RRAyo/oP8967IP6NxQe/M70Wzdk0Csg/opvdD+mpiBTzFEOHoK/u/937002vL71YGxXfh6Cu7odD9aTu/I/WrP8JQ3w9BAyeX3puT+TU1rNCKUEfJ/Jrsvr9aMRXGqA5fX60hHr9aPSFagDH8muolLVA8tOCUVbVPW3UARbp4t1IW1TxaoAi1Txaowt0VbNAAWqLbs0424qRZszRTEsU5ko1zDlRM1HZ6BUMUN7sev83pGuQP2qNZsm4T9zrA9IoH3LskA+I++WjhRBOU+YEAr7Hah2FgZXBC8mg6GiCw0yCCOoUH7gGgj30zDXU+mtVjrGkn6RU67a3Jzeun9yIqJeg7UQCaVDrXFaSqJ5HhnY+oo+ExmbQ7iq+28iPpQ1uEGRpQXpNPWh2GBUMOdc1yoojNTHFIr0pegCUoTLUlmobGiIz2qaLVS82lCY0ACKY1Fc0MGgFFdRK6gUXKcHoIFEC0BVuU8OaEoowFA5Ho1u9FCVKeooOZpNFtE9aHkogUiij38SSIqIaIaQigh40nQDl/en2MMxgbA8tmPtvHnXXz+Z6V6X8LOyys7X7qzOig/WaIx9ns9edQbdi8fMAEH2Ydabd7IY9zJs3SfQAxtyr6UsYVV2AHSBRu7G9FfNeG+G2Muf7JxPUa1CxfYnEWmh7bfQ7dRX00zeRqFjHXp9dDQfMr9m73K25jop/xUW7we6o1Rh6givptoynbTlWP4/ZRwdB6UHhi28p8QMUG6NdNq1PajBBB67aVmIqokcPxESvuP71NzVV4XRxVstQcgrmropCKBuam0s609KAZFDapTLQnWgjMKZlo9NagFSUSuoBBacKVVp4SgYtFWnph6Nbw4oG2KIRrRUtAUndTQKhFLdehm2RSBZorhRVWlt2aOFFBAewGcese9e6dgsPkw66chvzrw+5pcHsf819CdlbQ/DW45qCffzoNLaOldcXQ6xUO3jFBhmAOsSRrG8VMDjyoIK2gR8pPqTUW/ggf0AD96ddx470qCIKzuN5gRUy0wKkkwF39P5NBC/DIifKPpp71l+OBACwGw6c+lW3Gu1WGUFRdSSI0I086wPaHtJaKsM8mNlM6+1Bhu1mMztG2v/us3Vhj74cz5nT1queqh+HHjFWlsVB4Uv5noDV8UWKghxTSKksKaRRUYJrTwtSMlMagYwoF0UYvQbjUQEimtT2akoBRS12auoGrRBSRR8Og50BVGgolFsZfKuvEUU0GnW6Rbgp2cUHE00CkpVWgMjV00Oa6gnYrs3iO4TEdzc7ppyuBIImCdNQNDqa927MCMFabkLSkemUH3FZr4Q4w3cNctsxIRu7yHUZWBI05fqHsK37YRSyovhS2kZV0GWMqiOgA+1B4lxK1jcS7YglVXMcktlAQGANZAPrrvVPxbF48DK164EI2VrhUgdCFg16seywvFCjFRYe4pgCZJUkrocpyx4txJA61n+K/DhRie9N17iBiRbYS0FiwVrhaWiYkyYigy/Zy5fBULcLSQQJ108vXpXo/G+JtZs3C8r+WCTrHQ0Lsr2TRdSp0IKkzI1J3np+1XfxC4atzAXgdPyzr6a0HznxHHG5cJDEyTHM+poX4Cd7iqTsDz5cj1Bq+7B8LRsSC+uU5gDlgx1BBBrcdoeyFprjXhZZmaWI/RM5jpmjckxtPKg8cxOFa2YP18qcuALWmcfpOo+9en9hewVrFNf8AxC6Kv5VuSBmJZS2kaArA5a1U8J4auExd3C318Dk5C2/p6jaiMHhMTk2Ek9doq+tOCKb2s7N/hsSqr/p3PEh8p1HtQysUUdxQ4pFNPU0CNtQCpqW+goJagjslNa3RWNNzUEV0oZNSHFCZaIDSUSK6geqUbJTlIowIoAoKKRSxrRUIooAtRTwKk5hXMBQR4o1u1Ioy3FiuXEgUENgRT1FTsHhzcaEVmY8gJNaPB9j7kZrqsqjcRr79KDSfA3hr/wD9N86IclpR1cS7H2BUf81ekPcNu3dd43aP+FRA/ufeoXY3hYw+BtoBGaXI5y5kT5xlpnbjFi3g7h6JP+KCP2FxQuYZ7g1D4i6R6KRb/wDoauSvebMMvON/MeRrKfCG7/8AFqx2D3I/6iT9z+9Suw3Eu9fGtPhGIAHqLa5v7fSg1FuwqiAKqu2Vo3MFeQbtbIqZh8TnYnkDA843pOML+S/XIf2oPAuzjxfVRoynXzGxr1LD3l7oyGZzARFmWY7AAV4y+JNnEC5OzwfeZr0/h3HQgtXwMwRgxA3KkFWA84JigqsTxi5gsV3xUp3bQ9mQCbTRK9DIgg7SBWh7c8ATH4VMTYgvC3LbRBIIBX0kafSp3bTsra4jhhesuM2Qtbcahl+bKRzE+4M+lVfwh473uHuYG8Iu4XQA7m0zGB/ytI9CtBjeJYgYrAAkfnYc6g7+HcfSaxaYgPsa3XbrBtgeIM4/0r4lhyzbH615jjHAusU0E6f3+9BdRTQ1V9jiZ2YT51JXEA7Ggl3NqF3dN7ynJdoFa3Q+7orNTDQNe1QHt0ctQmaiAZK6n5q6g5TRUNDmnh6A805aArUUNRRqR2rkenrbLEAAknYDWgHFaDs52Nu4k5mBS3vJ3bnCirvsz2DbS5eWSDpa5joW/wAV6BZ4cwtwYBXVRtA/SA22wNBW8B4StkZLSBc0gsRrtzbrV2fyrLNcnQgMdDIzSRA2kc/Oi2cC2U5tzqq6AHw/1cprPdpcaSosgmbgOZYiABImdtaDeYG+HtIRoOnoDpWf7f8ADXv4W4tuS5KBF5M2YAKfIzRMJiL7YaycP3eeULJdzBWUKVdcyAlDsQYO2o1q1t27zXENwIgVixCsXnwkKMxVeZnbkKCk4phk4bwjuk/2dsKDzZzq7epYsfesl8KMXOCuKD43vMzH1iTV58WHHd2wWiS2k6fKYrL/AAlvAWHJ0hzOsbUHpeM4ejWRblliMrIxRweoI86z3apsXlZLNxC3dEjMDOhAmQYnXpVke1NkCDn8gEdj0nQdapsd2qwoc4hzcGVCmUgjMTtpQeF3OFXjcYOGzBtZ6862/Zu+chssdY0HlUbinHUdma3auEu0/IeZn0O1TuzuFa5d70jKApBHWfIe1BqPhbxhUv4jBufnJu2p6jS4oHLTK3s1HxwTAcV/EaKt/Lac+pkH67+3Sq34W4QtxG7dKyEtOueBCs7rGvUgN96j/Gx8rWCDtcJ5HaOVAL46YkRaAjxER6KJ/cj6V4yx1rX/ABA4q9x7avc7wIgynKFInkY3rHmqh6GpFgDnUUGpOFOtAVHIYrvFS7b027YkyOkGjW8MCNOkzUDc1LnoDtFIrUBiKG4ri9NZ6BmWurs9dQcKIKrVxRo6Y2gnqKJlqPZxgqSLwoHItegfC/hmZrrsoKlQisd8wMmPb7xXnb4sV7r2R4Z3GCsjYsgYj9UvDNp9NfKirwYCcpUggggZiVYTsOpqVdw+VAS0lQFJ6aGT9ftUdOIDNGaCygoTAzEjQLPPNp70NcWS66gliEdTExttyg/WgOC0lQrNsQTynfU6/XpWI7Z4xrV9CW6kQAAyhtgTzIrc95BjSYJUNoVOoH131rC/EWyCbd0roWKuCSdUgEiNtDQbPs4BlQL4spMsTJlhmiffatHu3oKxvZTiue2kQCpkqNmUgeIRudvvWswt8EnrQeTfG627MHk5bS5gBsPEqknqTm+1UHwoxwJuWzHzBoMV6h2+7JjGWWBYr4Ygc9tz7bV4V2fvtw/HQ+wME6wVOx/nnQfQl7GAKCZI8tSKzvFO11rMyizdaIHypqT0k1aYIi5bVycynXTXcaGjXOHWB4sonXUieXnQec8Yx7OWAtlJ1ZjqxPL0qFg+IGyrQf0RE8zP31rVcWw6LcOg1Bjblz8uf2qk4LwT8XjFsgHJ/qXT/TaB+UnkWPhHueRoN/8ADfh/dcPRiIa6WutO5BMJ7ZVU+9eZfFrEG5ibY/SGPvXsPaHHCxYMCNIAGgAiAAK+eO2nHjfxM7Lb0HmSNaDP8fxGe8x9APQCqyiXXkzQ6qOqRh0oAFGtb9KC2wd9dipOvI6xzJ8quBadAzKoZCsiJgAiJ20P+KrMDhxp56ctvL+c6l8Z4wqW1toZcIV0MABidGA0LRzqKz97E7jqSa78RRDgGjMwAn+D7VBYa1USu/p3eVCmuzUErvK6omakoEFLTaUUDgaf35oYpaCRgbRuXbaaku6r/wBTAf3r6jw+DJChTGQRMSIhQQB6a+1fN3Ym0G4jhAdu/tn6Gf7V9LWAVksAQ0AHkRMhi0iCdo8qB9zCjSAhKAgZhmAMiOWh0P1obYwK/wAkwsGAJViNA3NRzzdalXMLn8RYqGMtqNYGmQj5dudRXvE3CpVRd0IKkSQD8smMxGkjzqKPirlt1Hy3ATmUbfLI3Gpg71nu21tbnD7gQLmUZyq78pKk6kRvHTyqbxFF1UqufMcqzEBl8WVuWbT0JqhxFt7im2pGzEB57xRBBUcmETQVfw/4iRbCnQqdDqeexjlBmvRMNdKMN8sRJ001MiNCP8V4/wBkuIGziIgySUKnYjcyv1r0nu5v5kIy91JCmVWDoROp9qDZXUDLXkHbrs2puSFGYTHnzKny1r1bC3/CPqPSqHtFw/vCG6UHnfBO0VzD4fKsui/pnxJzgTuP50oV34oWiYIdXnYg6/TT/wBVGxGGyXGHmQfTlWH7SKFv+HdQJ9Zmg9CscRv4m6FtWrlx2ELIKoJ3Z3b5QB0Ferdk+zS4KxknNcc571yIzvEaDkijwqOQHUkkHYrEJdwlm8igd5aVttZOjD2II9qu8TeyiaDC/FPimSxE+tfPuPxGZmPU16V8V+LlzlnQMa8rutrRA6QUtLVHCpWHsyajKtW+GAVS5/SsyR+rYCKCZeY2lVF1uXAFSCNJIlvfah4ThYAzSGceImZ8yCI0iDrT+EYUsSzavcViDMRAOk8uVT8DYCsjOMgG/hPiyyGEfqkx9aioPEXM7mInnrJM61nr4hjWw4lZX5Fgsk+EyCoOuUDnE61k8XbIM9duvrVRHpKWkoOiurq6gbSikrpoHiups0s0Gl+HdoNxKwT+hi/uo0+5r6GjOn5h0OzcxlJkyRzXpXzn2DvFeI4aP1XMh9HBX+8+1fRltTkWAJBBgMoDaEEq3lGxqK4K9m25J8IcPpGg0O/MHoai4+yxY5PEcwKtIm25MiVjbQVMGMZEBuKQQpDITIIBgOw1Ov2iqjGhkUul0hdst1JghswKhZB335b8qCt41jWOaYnPIIBjLAVwI5dfrUGxxcKRcNwHu7wtuxBGZCRlcc5y+E+k1T9puJk3WkmIDI0yUbnIOoUyetB4TiziLOJcsrBLWQiRmOgyuAdYBUGdxQB4qosYxgohWPhbUnK3OTynnXqPBMZltKXAWRAbdAYgGBrEwK857UFr34a/v3lpJ1PzBQrD0JB0Fbbssnf2bdvMY1zRAcIsaGddZA95oNTwhZtrJk8zrvJ2HT/FH4ggCN6GpFrCqgAUAAbDQRVL2rx3d4d2M6KTp6UHlHF7479v+L9qwmPw/eOz6hSSRoYPvV6l93YsdWYzHM6zFSb+AC23JIBYZgIJVSCRAnQ6H1oPR/g5xPNw9EM/ku9ozpoT3ikezke1bTiJBUj7V5h8HMaovYqwYGYW3Uf8OZG0/wCZa9RKgCKDxLt/2bu3sQO7Xw7CTAmvNOIYF7NwpcUqwOoP9q+nsTaSZiTXjnxdsA3kcCNCCeutB54KQ0tJVQawuvvUsOWIXlOo6xt96jWnC761NwVmTnnUnQQY6b9agvMOjBba7SDcHQjN8se2p86ubGIRhbuQJJ/MhvkKmRAOskAabaUnC+EI62yWWdZkFSwUHRVOrKNNBFN//GKPCrqUYtDNmESy6FD+oARRVHjEKgmDIJY5tTDk6OesRt1rO42+zuSx1200AA0AA6AVsuL2AWYEGDliI2XbUkgCBPnWQxzLmIXbrzNVEWKaRTjSGgSkpZrqAddXV1AtdXV1Bouw2DzYtH0C2Stwk7Dxqq/dq+gcJiGuTsQsACQCZBLIeRETvsa8F7DYQ3fxSL/qCyHQAgSUdSV13ma914NcS7aDI5AYIWiFYgyCJ3kER9jtUVZ21za/0iYkNCgCRljQa9d6o+J8IRWAYsiuCRE5Dp+oMN9dp2NXeFwrK+fvZABXVSpM7SQYYgTtHWq3FcVY4g2hJOYDKSPEGA1ZIJ0840oMbxjs8t0qQ1pJ+XNbkFeRBUyNdgawvGF/B38odG2D5JAOn7616H2tx2FR+7vkeFipVRGaDEQuoHTXrWHv8PTGXwuEwrAMCJdmKCJ8Z6QKDUYO2cVgbS2odxcgKNCQTqZ/Tpvy0NeidisEqWi+YMT4cwAE5CQT5jNm1PQVU9kuza4GylkO5ZS1xmIYFpMNkTksDSennS/Drj4y3sJdMXrF+8DP6la4zKR1+ag3DXNK81+KvaFEs92D4m0jyrY8V4qLchtAdtQs+nWvAu2/GTicWYMgeEeZoA4TGSZkCBAJ+51qdxYi5bRyygmfDsGiBmH/ALqq/E92MqnTnMe8GrfE8RBtwxUAII/UZGoMHSdxNBC4DxK5hcRbvpJCPDRzRtGX1j9hXumGxxKlxcBFwKVOkQRIPvNfPONuZojQAQBJgEc9eteh9g+Ld7h+5LR3JGvM22kj1AIIjpFBrcdxDK+WSBvm6zrvWR7e8N76ybmjQNCN/MGrPtApbuwgB31XWfaB/BQ7xVbLd5sglswkDmG05T9qDx/EcMZdP1AAx5ETp7fsahFYrbcethil8AEtpcGviAywxnVNOvOTz0pOM8FKBWBUq4LKUOZdD4lnqJGnnRFRZ1Iq7wVhoOuiiTHmYJ09RvVPYtHar/hgZ4tqDqsNAJOUGYbLsv8A4oL3hV9XuQwJuKAUbPGYrIyID8s/2q7uoVyu0kC1BRmDBSWOumpOutVvD8FctqGtgqucBiA0gL/va6Fhy2+1S0wtx7N3QjNBGhMmMzbnMRpEDy6UVkuPYrxhATADATG3WB5zqazF3c1e9sLZt4uNdFGhiRyIMeYJ111qjujn1JohhpppaaaoSurq6gZXV1dQdS0ldQbn4ULGJutvltR1OrCSB5RNernFWsPae4DkUsfFrrlh5IJA12jczXl3wsPdjE3yDktqubfbWQDB8WoidNprXcKwjcRc3709xaIFtCSc5AJLNEaSQAOcgRUVYYDieKxxOQNYw5UkvDZ31GXITrvoIgRNJ/8AsbDNhsAJZpFzEsS2TTck/M++h2qwxvEr2IJs2y1tbbDOc+Z2UqfANIVoB6dOtSeFcDt24W0CFQd5DTlEgjxzqDmHUnQ+wZnhvYy2WJaWYeK87HO4O4KkiFJ6671tcJgbVkkKrRIkoToNgDrudNP4T3rajDuF1IAYQGJMhioKnVtv2p1m0rXDDAyoYKwlSxU5HzNGmXy/T6SC2AxlzqGgyIa4CFUZDHQ5voayvaLh4/EnE4d2XEKMphGZLmTQI5EQYBhoO8cpq+x/FltrKqxA0NwzlyqC6wog/NAjpMxWd4liA2HdgQqyMwALiRMhZGs8iTzigyvantK9614ywbYroVHLQg1hMHJfMZgak9Tyj3q27SY1cq20BXKWljEtmgyRy/8ANU+Ct52Ek5RqdfsPU6UB8bdiI+43+tPxryqbQBsIH99aHxO6CQAIjzJ/eozvp50Q4jw+/KrPs1xA28QDPzAqNYBO4E+0epFUd1pMfSrrs9xAW3gsUV4DMORBkEjmJ39aDe4XHPdQQGAOvyMAIj1nkNKhcdxjOqiDEZswnMXkqoyAEiBJ1jcaiak90t3LnbyY6GdZWUjLlgx9Z5yO5ZIXQsWRzbzITFwsGIdlA3156RHmKKp8DfP5toHvEu22dVG+dcrHWBoVUyOcCoWNtstu5hi2lrx2wQNNmfKQNzMzsduk2H47Irhuf5aqiIoDE6mVhiYzaiBMULiOFKqjXQmdTltwAMwEnK2U+E6gyRPvIoMrxDDeMldABJjbkB+4+tSMMj2wLgJy7ggkISNlPn5edTuKYZrVvxKB3mQqhHJQxkTrlgmCDzE70Ph18pg7uZQVzZFLKrDOYJiRKkLBkHmKItuF8Za6wW60tlLJczZSpHiyQpGYTOlS34qFClJVrhKFmzC6tpQBCidAdQT5R1rOXMKbV4K+YK/yXMsTtJE6EjURNS7eNNt1RyMpElvEymQDmYRJIPKNIHSihcewZvO13NndQFI1zMoBGcnnGxrMXHkAdDWubiQW2gBgGUJYgoOrZBoTpoSJgVmeLoBdaIg66ba9KIiUhpK6qOpKWkoGV1LXUCU62kmKSiWHg/ag9H7L4TNhEsQVVScTiD/UDAtBQdOcfflW8S9KWwqRacZbaABYZROc5TGogAiYgTO4x3Y+6ty0/e5ggUElYzMUACoOkzE+frW8wnC2MlwcwFpFWVyqhAOSFgMSDqdJ25SYpnDcMq2WuMMqrDksCyBsphkY6TqNxEmdNhZ4KyGUQqjNDkELmBOx1J1O3KesCg3rWbOpjKBezDU6C6ABBOutsQeRO3OrNsMQSsHO2rHMNBAlQY11Ik6STJoHlyEOUkE5jE25zMDAYg6xBYeXmKhcOv5AVDnIB8xJJQnQr5gHlroY8zMCeEBf1FdN4mQCC3ofMdap+0vFEwdj8zP+dcFtEEAvcAgkuJyrzkyRpGbagq+J2s2wgMwULadGGh8VwW+agqQQfPaqbtfjxh8OEzABiS8OrvDCFCLyXKogzUriGOZXtd4igiyWRgxIBMuxCgCRGYDNqOfn5n2i4ob965cI8CyttW1KqDAAiAI0P+aClxF8uSfp6evOpvDrgS2eRJmf2BqvAqVdEL/jSiGXrgJ1+lBd9qETT0NAqjQa/wCadEChvR31WaDVdjsQ9xiDJDAKToYdB+WWnqojXpWuwON7sMqzJ8RV2QCVGoGUeIxvziN6wHYTiQt4kIc35hAXKdM4kKGB5GYnkY9t3ft5TmBI7tvGFMQYbNlMTtE+ZJFFV+Iwy96Wg6EwsE5QTIQZZb1JjlvzJiEsgd5iWaGtgLZt52aAsI24C2zIJMnkBqCQ7FCCSYlQBcXxFQCsg75n8O+vM8zVdiFGiT45UW9NXdiZzEmFCgwIgbaaTQB4vjVxFwEWzetW1i1GZVX5e8aNCxL6a8o9s9xjHliEgKg+VFEKBJMRzO8k71fYNirZQJW63gLHa6NBKiJAmem28Qanj/D1mVYQGYHKphY5CTJGjfTz0Du0WN761ZMkkbkkk7AADooAOlQLV/NnQsYmV9QOXSrtLvD38NtMRlMwrxIbNZgkrcEgoL5jTV1GwmofELuCAYWrd4Nk8JZtrneEHMA0MvdGdI8abBTAIqLjNHpv/nz9aiYlNJ03g8/Sa1yYrhx8Yt4gEMDBYMBblM6sQwzad6AYB+SZ1FCLcOCqTbxEMrAiRlDjuQIGeT/tjuIzKNYmgx1dV3iFwYxIIF5bHhLW2h2ghi0OrLOuUDQaGTtrOtXuFeHNbxWwzQV38jmGm87ScsQJBoy1dT7yrPhJI8xBGp03M6RrpX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8" y="1736195"/>
            <a:ext cx="1699272" cy="16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static.ngs.ru/news/preview/9f44c413b095b4e51879a0e2da842a980a329336_5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8" y="1752596"/>
            <a:ext cx="1699270" cy="16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705678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</a:rPr>
              <a:t>Живые с Семеном Чайкой</a:t>
            </a:r>
            <a:br>
              <a:rPr lang="ru-RU" sz="2800" b="1" dirty="0" smtClean="0">
                <a:solidFill>
                  <a:srgbClr val="B64340"/>
                </a:solidFill>
              </a:rPr>
            </a:br>
            <a:r>
              <a:rPr lang="ru-RU" sz="2800" b="1" dirty="0">
                <a:solidFill>
                  <a:srgbClr val="B64340"/>
                </a:solidFill>
                <a:cs typeface="Arial" pitchFamily="34" charset="0"/>
              </a:rPr>
              <a:t>с пн. по 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пт., </a:t>
            </a:r>
            <a:r>
              <a:rPr lang="ru-RU" sz="2800" b="1" dirty="0" smtClean="0">
                <a:solidFill>
                  <a:srgbClr val="B64340"/>
                </a:solidFill>
              </a:rPr>
              <a:t>21.00-23.00</a:t>
            </a:r>
            <a:endParaRPr lang="ru-RU" sz="2800" b="1" dirty="0">
              <a:solidFill>
                <a:srgbClr val="B6434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432" y="1196752"/>
            <a:ext cx="6768752" cy="198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cs typeface="Arial" pitchFamily="34" charset="0"/>
              </a:rPr>
              <a:t>Каждый будний день в эфире </a:t>
            </a:r>
            <a:r>
              <a:rPr lang="ru-RU" sz="1600" dirty="0" err="1">
                <a:cs typeface="Arial" pitchFamily="34" charset="0"/>
              </a:rPr>
              <a:t>НАШЕго</a:t>
            </a:r>
            <a:r>
              <a:rPr lang="ru-RU" sz="1600" dirty="0">
                <a:cs typeface="Arial" pitchFamily="34" charset="0"/>
              </a:rPr>
              <a:t> Радио слушай новую программу «</a:t>
            </a:r>
            <a:r>
              <a:rPr lang="ru-RU" sz="2000" b="1" dirty="0">
                <a:cs typeface="Arial" pitchFamily="34" charset="0"/>
              </a:rPr>
              <a:t>Живые</a:t>
            </a:r>
            <a:r>
              <a:rPr lang="ru-RU" sz="1600" dirty="0">
                <a:cs typeface="Arial" pitchFamily="34" charset="0"/>
              </a:rPr>
              <a:t>» c </a:t>
            </a:r>
            <a:r>
              <a:rPr lang="ru-RU" sz="2000" b="1" dirty="0">
                <a:cs typeface="Arial" pitchFamily="34" charset="0"/>
              </a:rPr>
              <a:t>Семеном Чайкой!</a:t>
            </a:r>
          </a:p>
          <a:p>
            <a:pPr marL="0" indent="0">
              <a:buNone/>
            </a:pPr>
            <a:r>
              <a:rPr lang="ru-RU" sz="1600" dirty="0" smtClean="0">
                <a:cs typeface="Arial" pitchFamily="34" charset="0"/>
              </a:rPr>
              <a:t>Программа </a:t>
            </a:r>
            <a:r>
              <a:rPr lang="ru-RU" sz="1600" dirty="0">
                <a:cs typeface="Arial" pitchFamily="34" charset="0"/>
              </a:rPr>
              <a:t>«</a:t>
            </a:r>
            <a:r>
              <a:rPr lang="ru-RU" sz="2000" b="1" dirty="0">
                <a:cs typeface="Arial" pitchFamily="34" charset="0"/>
              </a:rPr>
              <a:t>Живые</a:t>
            </a:r>
            <a:r>
              <a:rPr lang="ru-RU" sz="1600" dirty="0">
                <a:cs typeface="Arial" pitchFamily="34" charset="0"/>
              </a:rPr>
              <a:t>» </a:t>
            </a:r>
            <a:r>
              <a:rPr lang="ru-RU" sz="1600" dirty="0" smtClean="0">
                <a:cs typeface="Arial" pitchFamily="34" charset="0"/>
              </a:rPr>
              <a:t>- это </a:t>
            </a:r>
            <a:r>
              <a:rPr lang="ru-RU" sz="1600" dirty="0">
                <a:cs typeface="Arial" pitchFamily="34" charset="0"/>
              </a:rPr>
              <a:t>два часа живого общения, живой музыки и живого звука! </a:t>
            </a:r>
            <a:endParaRPr lang="ru-RU" sz="1600" dirty="0" smtClean="0">
              <a:cs typeface="Arial" pitchFamily="34" charset="0"/>
            </a:endParaRPr>
          </a:p>
          <a:p>
            <a:pPr marL="0" indent="0">
              <a:buNone/>
            </a:pPr>
            <a:endParaRPr lang="ru-RU" sz="1600" dirty="0" smtClean="0">
              <a:cs typeface="Arial" pitchFamily="34" charset="0"/>
            </a:endParaRPr>
          </a:p>
          <a:p>
            <a:endParaRPr lang="ru-RU" sz="1600" dirty="0" smtClean="0"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683621"/>
            <a:ext cx="691276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«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Живые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» - 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интересный задушевный разговор с музыкантами, любопытные факты из творческой жизни артистов.</a:t>
            </a:r>
          </a:p>
          <a:p>
            <a:pPr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«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Живые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» - 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молодые и не известные, но очень интересные имена.</a:t>
            </a:r>
          </a:p>
          <a:p>
            <a:pPr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«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Живые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-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незаслуженно забытые, но остающиеся актуальными группы.</a:t>
            </a:r>
          </a:p>
          <a:p>
            <a:pPr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«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Живые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-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исключительно живое исполнение в прямом эфире!</a:t>
            </a:r>
          </a:p>
        </p:txBody>
      </p:sp>
      <p:pic>
        <p:nvPicPr>
          <p:cNvPr id="1032" name="57883364-163f-4dd2-aeb7-a8a5e29b8ae6" descr="FEFBE535-4C94-467C-B0D9-D72A83F96981@nash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8305"/>
          <a:stretch/>
        </p:blipFill>
        <p:spPr bwMode="auto">
          <a:xfrm>
            <a:off x="3131839" y="2572743"/>
            <a:ext cx="4555831" cy="200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93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27384"/>
            <a:ext cx="705678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Arial" pitchFamily="34" charset="0"/>
              </a:rPr>
              <a:t>Портал </a:t>
            </a:r>
            <a:r>
              <a:rPr lang="en-US" sz="2800" b="1" dirty="0">
                <a:cs typeface="Arial" pitchFamily="34" charset="0"/>
              </a:rPr>
              <a:t>www.NASHE.ru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8919" y="1124744"/>
            <a:ext cx="7200800" cy="2592288"/>
          </a:xfrm>
        </p:spPr>
        <p:txBody>
          <a:bodyPr>
            <a:noAutofit/>
          </a:bodyPr>
          <a:lstStyle/>
          <a:p>
            <a:pPr>
              <a:buClr>
                <a:srgbClr val="B64340"/>
              </a:buClr>
            </a:pPr>
            <a:r>
              <a:rPr lang="ru-RU" sz="1600" dirty="0">
                <a:cs typeface="Arial" pitchFamily="34" charset="0"/>
              </a:rPr>
              <a:t>Самая успешная попытка</a:t>
            </a:r>
            <a:r>
              <a:rPr lang="en-US" sz="1600" dirty="0">
                <a:cs typeface="Arial" pitchFamily="34" charset="0"/>
              </a:rPr>
              <a:t> “</a:t>
            </a:r>
            <a:r>
              <a:rPr lang="ru-RU" sz="1600" dirty="0">
                <a:cs typeface="Arial" pitchFamily="34" charset="0"/>
              </a:rPr>
              <a:t>визуализации радио</a:t>
            </a:r>
            <a:r>
              <a:rPr lang="en-US" sz="1600" dirty="0">
                <a:cs typeface="Arial" pitchFamily="34" charset="0"/>
              </a:rPr>
              <a:t>” </a:t>
            </a:r>
            <a:r>
              <a:rPr lang="ru-RU" sz="1600" dirty="0">
                <a:cs typeface="Arial" pitchFamily="34" charset="0"/>
              </a:rPr>
              <a:t>в России</a:t>
            </a:r>
            <a:r>
              <a:rPr lang="en-US" sz="1600" dirty="0">
                <a:cs typeface="Arial" pitchFamily="34" charset="0"/>
              </a:rPr>
              <a:t>.</a:t>
            </a:r>
            <a:endParaRPr lang="ru-RU" sz="1600" dirty="0">
              <a:cs typeface="Arial" pitchFamily="34" charset="0"/>
            </a:endParaRPr>
          </a:p>
          <a:p>
            <a:pPr>
              <a:buClr>
                <a:srgbClr val="B64340"/>
              </a:buClr>
            </a:pPr>
            <a:r>
              <a:rPr lang="ru-RU" sz="1600" dirty="0">
                <a:cs typeface="Arial" pitchFamily="34" charset="0"/>
              </a:rPr>
              <a:t>Сайт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  <a:hlinkClick r:id="rId2"/>
              </a:rPr>
              <a:t>www.nashe.ru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600" dirty="0">
                <a:cs typeface="Arial" pitchFamily="34" charset="0"/>
              </a:rPr>
              <a:t>- успешный пример адаптации радиостанции к эпохе интернета/в интернет среде!</a:t>
            </a:r>
          </a:p>
          <a:p>
            <a:pPr>
              <a:buClr>
                <a:srgbClr val="B64340"/>
              </a:buClr>
            </a:pPr>
            <a:r>
              <a:rPr lang="ru-RU" sz="1600" dirty="0" smtClean="0">
                <a:cs typeface="Arial" pitchFamily="34" charset="0"/>
              </a:rPr>
              <a:t>Это </a:t>
            </a:r>
            <a:r>
              <a:rPr lang="ru-RU" sz="1600" dirty="0">
                <a:cs typeface="Arial" pitchFamily="34" charset="0"/>
              </a:rPr>
              <a:t>Интерактивная модель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ru-RU" sz="1600" dirty="0">
                <a:cs typeface="Arial" pitchFamily="34" charset="0"/>
              </a:rPr>
              <a:t>мультимедийного бренда, основная задачей которого – установить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ru-RU" sz="1600" dirty="0">
                <a:cs typeface="Arial" pitchFamily="34" charset="0"/>
              </a:rPr>
              <a:t>непрерывный двусторонний контакт с </a:t>
            </a:r>
            <a:r>
              <a:rPr lang="ru-RU" sz="1600" dirty="0" smtClean="0">
                <a:cs typeface="Arial" pitchFamily="34" charset="0"/>
              </a:rPr>
              <a:t>аудиторией</a:t>
            </a:r>
            <a:r>
              <a:rPr lang="en-US" sz="1600" dirty="0">
                <a:cs typeface="Arial" pitchFamily="34" charset="0"/>
              </a:rPr>
              <a:t>.</a:t>
            </a:r>
            <a:endParaRPr lang="ru-RU" sz="1600" dirty="0">
              <a:cs typeface="Arial" pitchFamily="34" charset="0"/>
            </a:endParaRPr>
          </a:p>
          <a:p>
            <a:pPr>
              <a:buClr>
                <a:srgbClr val="B64340"/>
              </a:buClr>
            </a:pPr>
            <a:endParaRPr lang="ru-RU" sz="200" dirty="0">
              <a:cs typeface="Arial" pitchFamily="34" charset="0"/>
            </a:endParaRPr>
          </a:p>
          <a:p>
            <a:pPr>
              <a:buClr>
                <a:srgbClr val="B64340"/>
              </a:buClr>
            </a:pPr>
            <a:r>
              <a:rPr lang="ru-RU" sz="1600" dirty="0">
                <a:cs typeface="Arial" pitchFamily="34" charset="0"/>
              </a:rPr>
              <a:t>С появлением портала</a:t>
            </a:r>
            <a:r>
              <a:rPr lang="en-US" sz="1600" dirty="0">
                <a:cs typeface="Arial" pitchFamily="34" charset="0"/>
              </a:rPr>
              <a:t> NASHE.ru </a:t>
            </a:r>
            <a:r>
              <a:rPr lang="ru-RU" sz="1600" dirty="0">
                <a:cs typeface="Arial" pitchFamily="34" charset="0"/>
              </a:rPr>
              <a:t>Наше Радио расширило </a:t>
            </a:r>
            <a:r>
              <a:rPr lang="ru-RU" sz="1600" dirty="0" smtClean="0">
                <a:cs typeface="Arial" pitchFamily="34" charset="0"/>
              </a:rPr>
              <a:t>традиционные </a:t>
            </a:r>
            <a:r>
              <a:rPr lang="ru-RU" sz="1600" dirty="0">
                <a:cs typeface="Arial" pitchFamily="34" charset="0"/>
              </a:rPr>
              <a:t>представления о функциях радио, предоставив аудитории возможность не только </a:t>
            </a:r>
            <a:r>
              <a:rPr lang="en-US" sz="1600" dirty="0">
                <a:cs typeface="Arial" pitchFamily="34" charset="0"/>
              </a:rPr>
              <a:t>“</a:t>
            </a:r>
            <a:r>
              <a:rPr lang="ru-RU" sz="1600" dirty="0">
                <a:cs typeface="Arial" pitchFamily="34" charset="0"/>
              </a:rPr>
              <a:t>слушать</a:t>
            </a:r>
            <a:r>
              <a:rPr lang="en-US" sz="1600" dirty="0">
                <a:cs typeface="Arial" pitchFamily="34" charset="0"/>
              </a:rPr>
              <a:t>”</a:t>
            </a:r>
            <a:r>
              <a:rPr lang="ru-RU" sz="1600" dirty="0">
                <a:cs typeface="Arial" pitchFamily="34" charset="0"/>
              </a:rPr>
              <a:t>, но также </a:t>
            </a:r>
            <a:r>
              <a:rPr lang="en-US" sz="1600" dirty="0">
                <a:cs typeface="Arial" pitchFamily="34" charset="0"/>
              </a:rPr>
              <a:t>“</a:t>
            </a:r>
            <a:r>
              <a:rPr lang="ru-RU" sz="1600" dirty="0">
                <a:cs typeface="Arial" pitchFamily="34" charset="0"/>
              </a:rPr>
              <a:t>смотреть</a:t>
            </a:r>
            <a:r>
              <a:rPr lang="en-US" sz="1600" dirty="0">
                <a:cs typeface="Arial" pitchFamily="34" charset="0"/>
              </a:rPr>
              <a:t>” </a:t>
            </a:r>
            <a:r>
              <a:rPr lang="ru-RU" sz="1600" dirty="0">
                <a:cs typeface="Arial" pitchFamily="34" charset="0"/>
              </a:rPr>
              <a:t>и </a:t>
            </a:r>
            <a:r>
              <a:rPr lang="en-US" sz="1600" dirty="0">
                <a:cs typeface="Arial" pitchFamily="34" charset="0"/>
              </a:rPr>
              <a:t>“</a:t>
            </a:r>
            <a:r>
              <a:rPr lang="ru-RU" sz="1600" dirty="0">
                <a:cs typeface="Arial" pitchFamily="34" charset="0"/>
              </a:rPr>
              <a:t>общаться</a:t>
            </a:r>
            <a:r>
              <a:rPr lang="en-US" sz="1600" dirty="0">
                <a:cs typeface="Arial" pitchFamily="34" charset="0"/>
              </a:rPr>
              <a:t>”.</a:t>
            </a:r>
            <a:endParaRPr lang="ru-RU" sz="1600" dirty="0">
              <a:cs typeface="Arial" pitchFamily="34" charset="0"/>
            </a:endParaRPr>
          </a:p>
          <a:p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8987" y="3785996"/>
            <a:ext cx="2232248" cy="720080"/>
          </a:xfrm>
          <a:prstGeom prst="roundRect">
            <a:avLst/>
          </a:prstGeom>
          <a:solidFill>
            <a:srgbClr val="B64340"/>
          </a:solidFill>
          <a:ln>
            <a:solidFill>
              <a:srgbClr val="B64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Franklin Gothic Book" pitchFamily="34" charset="0"/>
              </a:rPr>
              <a:t>Информация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42723" y="3785996"/>
            <a:ext cx="2232248" cy="720080"/>
          </a:xfrm>
          <a:prstGeom prst="roundRect">
            <a:avLst/>
          </a:prstGeom>
          <a:solidFill>
            <a:srgbClr val="B64340"/>
          </a:solidFill>
          <a:ln>
            <a:solidFill>
              <a:srgbClr val="B64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Franklin Gothic Book" pitchFamily="34" charset="0"/>
              </a:rPr>
              <a:t>О</a:t>
            </a:r>
            <a:r>
              <a:rPr lang="ru-RU" sz="2000" b="1" dirty="0" smtClean="0">
                <a:latin typeface="Franklin Gothic Book" pitchFamily="34" charset="0"/>
              </a:rPr>
              <a:t>бщение и </a:t>
            </a:r>
            <a:r>
              <a:rPr lang="ru-RU" sz="2000" b="1" dirty="0" err="1" smtClean="0">
                <a:latin typeface="Franklin Gothic Book" pitchFamily="34" charset="0"/>
              </a:rPr>
              <a:t>интерактив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6459" y="3785996"/>
            <a:ext cx="2232248" cy="720080"/>
          </a:xfrm>
          <a:prstGeom prst="roundRect">
            <a:avLst/>
          </a:prstGeom>
          <a:solidFill>
            <a:srgbClr val="B64340"/>
          </a:solidFill>
          <a:ln>
            <a:solidFill>
              <a:srgbClr val="B64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Franklin Gothic Book" pitchFamily="34" charset="0"/>
              </a:rPr>
              <a:t>Уникальный контент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0995" y="4658476"/>
            <a:ext cx="2088232" cy="7200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Новости, афиша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98193" y="5454758"/>
            <a:ext cx="2088232" cy="7200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Интервью с музыкантами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275" y="4651038"/>
            <a:ext cx="2088232" cy="7200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Блоги ведущих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НАШЕго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Радио (интегрированы в эфир)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5473" y="5447320"/>
            <a:ext cx="2088232" cy="7200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Интерактивные акции, голосования, конкурсы,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в том числе проводимые в радиоэфире.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0246" y="4647048"/>
            <a:ext cx="2088232" cy="7200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НАШЕ ТВ –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видеоролики собственного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производства: концерты,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закулисье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, гастроли 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т.п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378" y="5443330"/>
            <a:ext cx="2088232" cy="7200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Скачиваемый контент: аудиоархив программ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</a:b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НАШЕго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Радио</a:t>
            </a:r>
          </a:p>
        </p:txBody>
      </p:sp>
    </p:spTree>
    <p:extLst>
      <p:ext uri="{BB962C8B-B14F-4D97-AF65-F5344CB8AC3E}">
        <p14:creationId xmlns:p14="http://schemas.microsoft.com/office/powerpoint/2010/main" val="34144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1410" y="23297"/>
            <a:ext cx="7301110" cy="9807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cs typeface="Arial" pitchFamily="34" charset="0"/>
              </a:rPr>
              <a:t>Портал </a:t>
            </a:r>
            <a:r>
              <a:rPr lang="en-US" sz="2400" b="1" dirty="0" smtClean="0">
                <a:cs typeface="Arial" pitchFamily="34" charset="0"/>
              </a:rPr>
              <a:t>www.NASHE.ru</a:t>
            </a:r>
            <a:r>
              <a:rPr lang="ru-RU" sz="1200" b="1" dirty="0" smtClean="0">
                <a:cs typeface="Arial" pitchFamily="34" charset="0"/>
              </a:rPr>
              <a:t/>
            </a:r>
            <a:br>
              <a:rPr lang="ru-RU" sz="1200" b="1" dirty="0" smtClean="0">
                <a:cs typeface="Arial" pitchFamily="34" charset="0"/>
              </a:rPr>
            </a:br>
            <a:r>
              <a:rPr lang="ru-RU" sz="2400" b="1" dirty="0">
                <a:cs typeface="Arial" pitchFamily="34" charset="0"/>
              </a:rPr>
              <a:t>Основные </a:t>
            </a:r>
            <a:r>
              <a:rPr lang="ru-RU" sz="2400" b="1" dirty="0" smtClean="0">
                <a:cs typeface="Arial" pitchFamily="34" charset="0"/>
              </a:rPr>
              <a:t>показатели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1268760"/>
            <a:ext cx="738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B64340"/>
                </a:solidFill>
                <a:latin typeface="Franklin Gothic Book" pitchFamily="34" charset="0"/>
              </a:rPr>
              <a:t>300 000</a:t>
            </a:r>
            <a:r>
              <a:rPr lang="en-US" sz="3600" b="1" dirty="0" smtClean="0">
                <a:solidFill>
                  <a:srgbClr val="B64340"/>
                </a:solidFill>
                <a:latin typeface="Franklin Gothic Book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уникальных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посетителей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сайта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nashe.ru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за месяц</a:t>
            </a:r>
          </a:p>
          <a:p>
            <a:endParaRPr lang="ru-RU" sz="1200" b="1" dirty="0" smtClean="0">
              <a:solidFill>
                <a:srgbClr val="B64340"/>
              </a:solidFill>
              <a:latin typeface="Franklin Gothic Book" pitchFamily="34" charset="0"/>
            </a:endParaRPr>
          </a:p>
          <a:p>
            <a:r>
              <a:rPr lang="ru-RU" sz="3600" b="1" dirty="0" smtClean="0">
                <a:solidFill>
                  <a:srgbClr val="B64340"/>
                </a:solidFill>
                <a:latin typeface="Franklin Gothic Book" pitchFamily="34" charset="0"/>
              </a:rPr>
              <a:t>1 205 000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просмотренных за месяц страниц сайта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nashe.ru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419872" y="6642556"/>
            <a:ext cx="573321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Яндекс-метрика.</a:t>
            </a:r>
            <a:r>
              <a:rPr lang="en-US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 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Сентябрь 2013,</a:t>
            </a:r>
            <a:endParaRPr lang="ru-RU" sz="700" i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7" name="Picture 2" descr="http://static.freepik.com/free-photo/computer-monitor----vector_34-54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16377"/>
          <a:stretch/>
        </p:blipFill>
        <p:spPr bwMode="auto">
          <a:xfrm>
            <a:off x="3440028" y="3655261"/>
            <a:ext cx="3976783" cy="29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5708" r="14662" b="14491"/>
          <a:stretch/>
        </p:blipFill>
        <p:spPr bwMode="auto">
          <a:xfrm>
            <a:off x="3842787" y="3875820"/>
            <a:ext cx="3181326" cy="20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1979712" y="995701"/>
            <a:ext cx="7092280" cy="2917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Слушать НАШЕ Радио можно через интернет с помощью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online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плеера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!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НАШЕ всегда рядом в любое время и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 любом месте.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удобный интерфейс плеера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тображение последних 10 треков в эфире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возможность делиться любимыми треками через социальные сети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бегущая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строка для специальных сообщений 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вывод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обложки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альбома, дополнительная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информация (название и год выпуска альбома,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который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вошла песня) 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ссылка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iTunes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, где любой может найти понравившегося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исполнителя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    и купить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его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треки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кнопка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Чарт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», по клику на которую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    выводится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Чартова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Дюжина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     прошедшей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недели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1410" y="23297"/>
            <a:ext cx="7301110" cy="9807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cs typeface="Arial" pitchFamily="34" charset="0"/>
              </a:rPr>
              <a:t>НАШЕ </a:t>
            </a:r>
            <a:r>
              <a:rPr lang="en-US" sz="2400" b="1" dirty="0" smtClean="0">
                <a:cs typeface="Arial" pitchFamily="34" charset="0"/>
              </a:rPr>
              <a:t>online!    http</a:t>
            </a:r>
            <a:r>
              <a:rPr lang="en-US" sz="2400" b="1" dirty="0">
                <a:cs typeface="Arial" pitchFamily="34" charset="0"/>
              </a:rPr>
              <a:t>://radiopleer.com</a:t>
            </a:r>
            <a:r>
              <a:rPr lang="ru-RU" sz="1200" b="1" dirty="0" smtClean="0">
                <a:cs typeface="Arial" pitchFamily="34" charset="0"/>
              </a:rPr>
              <a:t/>
            </a:r>
            <a:br>
              <a:rPr lang="ru-RU" sz="1200" b="1" dirty="0" smtClean="0">
                <a:cs typeface="Arial" pitchFamily="34" charset="0"/>
              </a:rPr>
            </a:br>
            <a:r>
              <a:rPr lang="ru-RU" sz="2400" b="1" dirty="0">
                <a:cs typeface="Arial" pitchFamily="34" charset="0"/>
              </a:rPr>
              <a:t>Основные </a:t>
            </a:r>
            <a:r>
              <a:rPr lang="ru-RU" sz="2400" b="1" dirty="0" smtClean="0">
                <a:cs typeface="Arial" pitchFamily="34" charset="0"/>
              </a:rPr>
              <a:t>показатели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5580112" y="6606877"/>
            <a:ext cx="355648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metrika.yandex.ru. </a:t>
            </a:r>
            <a:r>
              <a:rPr lang="ru-RU" sz="10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Январь-Март 2013</a:t>
            </a:r>
            <a:endParaRPr lang="ru-RU" sz="1000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9325" y="4581128"/>
            <a:ext cx="460465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B64340"/>
                </a:solidFill>
                <a:latin typeface="Franklin Gothic Book" pitchFamily="34" charset="0"/>
              </a:rPr>
              <a:t>  246 000</a:t>
            </a:r>
            <a:r>
              <a:rPr lang="ru-RU" dirty="0" smtClean="0"/>
              <a:t>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уникальных слушателей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месяц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B64340"/>
                </a:solidFill>
                <a:latin typeface="Franklin Gothic Book" pitchFamily="34" charset="0"/>
              </a:rPr>
              <a:t>  891 054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число прослушиваний по станции за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месяц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80112" y="3637939"/>
            <a:ext cx="3168352" cy="2446896"/>
            <a:chOff x="3045843" y="2993632"/>
            <a:chExt cx="4118445" cy="3315688"/>
          </a:xfrm>
        </p:grpSpPr>
        <p:pic>
          <p:nvPicPr>
            <p:cNvPr id="12" name="Picture 2" descr="http://static.freepik.com/free-photo/computer-monitor----vector_34-5408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47" b="16377"/>
            <a:stretch/>
          </p:blipFill>
          <p:spPr bwMode="auto">
            <a:xfrm>
              <a:off x="3045843" y="2993632"/>
              <a:ext cx="4118445" cy="331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70" t="6873" r="34631" b="54528"/>
            <a:stretch/>
          </p:blipFill>
          <p:spPr bwMode="auto">
            <a:xfrm>
              <a:off x="3470614" y="3250008"/>
              <a:ext cx="3296688" cy="233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28" y="6578461"/>
            <a:ext cx="3560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419872" y="6642556"/>
            <a:ext cx="573321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Сводная статистика по</a:t>
            </a:r>
            <a:r>
              <a:rPr lang="en-US" sz="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 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сайту </a:t>
            </a:r>
            <a:r>
              <a:rPr lang="en-US" sz="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radiopleer</a:t>
            </a:r>
            <a:r>
              <a:rPr lang="ru-RU" sz="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Arial" pitchFamily="34" charset="0"/>
              </a:rPr>
              <a:t>, август 2013</a:t>
            </a:r>
            <a:endParaRPr lang="ru-RU" sz="700" i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93837" y="2453987"/>
            <a:ext cx="246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319 897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участников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208" y="0"/>
            <a:ext cx="6615211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Arial" pitchFamily="34" charset="0"/>
              </a:rPr>
              <a:t>Социальные сети </a:t>
            </a:r>
            <a:r>
              <a:rPr lang="ru-RU" sz="2800" b="1" dirty="0" err="1" smtClean="0">
                <a:cs typeface="Arial" pitchFamily="34" charset="0"/>
              </a:rPr>
              <a:t>НАШЕго</a:t>
            </a:r>
            <a:r>
              <a:rPr lang="ru-RU" sz="2800" b="1" dirty="0" smtClean="0">
                <a:cs typeface="Arial" pitchFamily="34" charset="0"/>
              </a:rPr>
              <a:t> Радио</a:t>
            </a:r>
            <a:endParaRPr lang="ru-RU" sz="2800" b="1" dirty="0"/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5580112" y="6606877"/>
            <a:ext cx="355648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0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Апрель 2013</a:t>
            </a:r>
            <a:endParaRPr lang="ru-RU" sz="1000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15" descr="http://simplyzesty.com/wp-content/uploads/2011/08/facebook-logo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31476" y="1315818"/>
            <a:ext cx="1008112" cy="1008112"/>
          </a:xfrm>
          <a:prstGeom prst="rect">
            <a:avLst/>
          </a:prstGeom>
          <a:noFill/>
        </p:spPr>
      </p:pic>
      <p:pic>
        <p:nvPicPr>
          <p:cNvPr id="15" name="Picture 13" descr="http://creativestudiosng.com/blog/wp-content/uploads/2011/03/twitter-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214" y="1340768"/>
            <a:ext cx="904205" cy="90420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5" t="10296" r="34250" b="27576"/>
          <a:stretch/>
        </p:blipFill>
        <p:spPr bwMode="auto">
          <a:xfrm>
            <a:off x="2101236" y="3541663"/>
            <a:ext cx="2000090" cy="2630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4342109" y="2399926"/>
            <a:ext cx="246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13 516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участников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2404484"/>
            <a:ext cx="246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20 410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участников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5" t="10766" r="26653" b="12144"/>
          <a:stretch/>
        </p:blipFill>
        <p:spPr bwMode="auto">
          <a:xfrm>
            <a:off x="7015846" y="3573016"/>
            <a:ext cx="1819949" cy="259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2423" r="42303" b="27170"/>
          <a:stretch/>
        </p:blipFill>
        <p:spPr bwMode="auto">
          <a:xfrm>
            <a:off x="4681933" y="3511386"/>
            <a:ext cx="1834283" cy="269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vkontakt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8402" y="1315818"/>
            <a:ext cx="1045758" cy="1045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/>
              <a:t>ПОЧЕМУ РАДИО: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Радио </a:t>
            </a:r>
            <a:r>
              <a:rPr lang="ru-RU" b="1" dirty="0"/>
              <a:t>продает безотлагательно.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900" dirty="0"/>
              <a:t>Исследования показывает, что радио регулярно </a:t>
            </a:r>
            <a:r>
              <a:rPr lang="ru-RU" sz="2900" dirty="0" smtClean="0"/>
              <a:t>охватывает </a:t>
            </a:r>
            <a:r>
              <a:rPr lang="ru-RU" sz="2900" dirty="0"/>
              <a:t>потребителей в пределах двух часов от их крупнейшей покупки  за день. Можно ли найти лучшую возможность, чтобы привлечь клиентов, чем по радио когда человек едет в машине делать покупки?</a:t>
            </a:r>
          </a:p>
          <a:p>
            <a:endParaRPr lang="ru-RU" dirty="0"/>
          </a:p>
          <a:p>
            <a:r>
              <a:rPr lang="ru-RU" b="1" dirty="0" smtClean="0"/>
              <a:t>Радио </a:t>
            </a:r>
            <a:r>
              <a:rPr lang="ru-RU" b="1" dirty="0"/>
              <a:t>продает повсюду.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900" dirty="0"/>
              <a:t>Радио является единственной истинной мобильной средой. В машине, на работе, и на отдыхе, радио сопровождает ваших потенциальных клиентов, куда-бы они не направились..</a:t>
            </a:r>
          </a:p>
          <a:p>
            <a:endParaRPr lang="ru-RU" dirty="0"/>
          </a:p>
          <a:p>
            <a:r>
              <a:rPr lang="ru-RU" b="1" dirty="0" smtClean="0"/>
              <a:t>Радио </a:t>
            </a:r>
            <a:r>
              <a:rPr lang="ru-RU" b="1" dirty="0"/>
              <a:t>продает с подлинными эмоциями.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900" dirty="0"/>
              <a:t>В вашей личной жизни, когда у вас происходит что-то очень важное, что бы вы предпочли - чтобы поделиться этим с близкими людьми: показать им картинку, написать им, или поговорить с искренностью и эмоциями человеческого голоса? Реклама на радио продает с искренностью говорящего человека.</a:t>
            </a:r>
          </a:p>
          <a:p>
            <a:endParaRPr lang="ru-RU" dirty="0"/>
          </a:p>
        </p:txBody>
      </p:sp>
      <p:pic>
        <p:nvPicPr>
          <p:cNvPr id="4" name="Picture 3" descr="C:\Documents and Settings\raskatova\Рабочий стол\что такое НАШЕ\1nash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5" y="324771"/>
            <a:ext cx="2761278" cy="137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Documents and Settings\raskatova\Рабочий стол\что такое НАШЕ\1nash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5" y="5365331"/>
            <a:ext cx="2761274" cy="137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69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/>
              <a:t>ПОЧЕМУ РАДИО: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Радио </a:t>
            </a:r>
            <a:r>
              <a:rPr lang="ru-RU" b="1" dirty="0"/>
              <a:t>это звезда в театре ума.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900" dirty="0"/>
              <a:t>Хотите симфонический оркестр в вашем объявлении, слона, хор, смех ребенка, песню о любви?</a:t>
            </a:r>
            <a:br>
              <a:rPr lang="ru-RU" sz="2900" dirty="0"/>
            </a:br>
            <a:r>
              <a:rPr lang="ru-RU" sz="2900" dirty="0"/>
              <a:t>Радио это театральная сцена для ума: звуки пробуждающие эмоции, слова создающие образы – всё это позволяет создать самую фантастическую картину на которую способно воображение слушателя.</a:t>
            </a:r>
          </a:p>
          <a:p>
            <a:endParaRPr lang="ru-RU" dirty="0"/>
          </a:p>
          <a:p>
            <a:r>
              <a:rPr lang="ru-RU" b="1" dirty="0" smtClean="0"/>
              <a:t>На </a:t>
            </a:r>
            <a:r>
              <a:rPr lang="ru-RU" b="1" dirty="0"/>
              <a:t>Радио ваша реклама не затеряется.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900" dirty="0"/>
              <a:t>Сегодняшние газеты уделяют </a:t>
            </a:r>
            <a:r>
              <a:rPr lang="ru-RU" sz="2900" dirty="0" smtClean="0"/>
              <a:t>1/3 </a:t>
            </a:r>
            <a:r>
              <a:rPr lang="ru-RU" sz="2900" dirty="0"/>
              <a:t>своих поверхностей рекламе, ТВ тратит около </a:t>
            </a:r>
            <a:r>
              <a:rPr lang="ru-RU" sz="2900" dirty="0" smtClean="0"/>
              <a:t>1/4 </a:t>
            </a:r>
            <a:r>
              <a:rPr lang="ru-RU" sz="2900" dirty="0"/>
              <a:t>своего времени на рекламу. Радио сегодня, это около </a:t>
            </a:r>
            <a:r>
              <a:rPr lang="ru-RU" sz="2900" dirty="0" smtClean="0"/>
              <a:t>9 </a:t>
            </a:r>
            <a:r>
              <a:rPr lang="ru-RU" sz="2900" dirty="0"/>
              <a:t>минут рекламы в час, то есть менее 1/6 части эфирного времени. Реклама размещённая на радио не останется незамеченной на фоне массы других рекламных сообщений.</a:t>
            </a:r>
          </a:p>
          <a:p>
            <a:endParaRPr lang="ru-RU" dirty="0"/>
          </a:p>
          <a:p>
            <a:r>
              <a:rPr lang="ru-RU" b="1" dirty="0" smtClean="0"/>
              <a:t>Радио </a:t>
            </a:r>
            <a:r>
              <a:rPr lang="ru-RU" b="1" dirty="0"/>
              <a:t>является экономически эффективным медиа.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900" dirty="0"/>
              <a:t>Аудиторные рейтинги прессы растут и повышают стоимость (хотя тиражи снижаются). Цены телевизионной рекламы растут (хотя зрительской внимание переключается на другие медиа). Стоимость Радио-рекламы растёт значительно меньше чем на другие носители!</a:t>
            </a:r>
          </a:p>
        </p:txBody>
      </p:sp>
      <p:pic>
        <p:nvPicPr>
          <p:cNvPr id="4" name="Picture 2" descr="C:\Documents and Settings\raskatova\Рабочий стол\что такое НАШЕ\images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332656"/>
            <a:ext cx="2761275" cy="137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4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/>
              <a:t>ПОЧЕМУ РАДИО: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500" b="1" dirty="0"/>
              <a:t>Охват хорошо, но продаёт частота контакта.</a:t>
            </a:r>
          </a:p>
          <a:p>
            <a:pPr>
              <a:lnSpc>
                <a:spcPct val="80000"/>
              </a:lnSpc>
            </a:pPr>
            <a:endParaRPr lang="ru-RU" sz="1500" b="1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Газеты и телевидение весьма охватные средств массовой информации - они достигают большого количества людей. Однако, психологи утверждают, что потребители должны столкнуться с рекламным сообщением по крайней мере, три раза, прежде чем оно начинает работать. Большинство средних и малых предприятий не могут позволить себе необходимые три контакта и более на ТВ и в Прессе, а на радио эффективная частота контакта аудитории с рекламным сообщением весьма доступна. Радио имеет как охват аудитории, так и  частоту контакта, которую вы можете себе позволить.</a:t>
            </a:r>
          </a:p>
          <a:p>
            <a:pPr>
              <a:lnSpc>
                <a:spcPct val="80000"/>
              </a:lnSpc>
            </a:pPr>
            <a:endParaRPr lang="ru-RU" sz="1500" b="1" dirty="0"/>
          </a:p>
          <a:p>
            <a:pPr>
              <a:lnSpc>
                <a:spcPct val="80000"/>
              </a:lnSpc>
            </a:pPr>
            <a:r>
              <a:rPr lang="ru-RU" sz="1500" b="1" dirty="0"/>
              <a:t>Радио это реклама рассчитанная на вашу целевую аудиторию.</a:t>
            </a:r>
          </a:p>
          <a:p>
            <a:pPr>
              <a:lnSpc>
                <a:spcPct val="80000"/>
              </a:lnSpc>
            </a:pPr>
            <a:endParaRPr lang="ru-RU" sz="1500" b="1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Разнообразие радио форматов позволяет точно определить какая станция или станции лучше всего соответствуют интересам ваших потенциальных клиентов. В медиа с широким и разнообразным охватом вы платите за всю аудиторию, и доля вашей целевой в ней может быть не слишком высокой. Уникальная возможность </a:t>
            </a:r>
            <a:r>
              <a:rPr lang="ru-RU" sz="1400" dirty="0" err="1"/>
              <a:t>таргетировать</a:t>
            </a:r>
            <a:r>
              <a:rPr lang="ru-RU" sz="1400" dirty="0"/>
              <a:t> рекламу, которую даёт радио, экономит ваши деньги.</a:t>
            </a:r>
          </a:p>
          <a:p>
            <a:pPr>
              <a:lnSpc>
                <a:spcPct val="80000"/>
              </a:lnSpc>
            </a:pPr>
            <a:endParaRPr lang="ru-RU" sz="1500" b="1" dirty="0"/>
          </a:p>
        </p:txBody>
      </p:sp>
      <p:pic>
        <p:nvPicPr>
          <p:cNvPr id="4" name="Picture 4" descr="C:\Documents and Settings\raskatova\Рабочий стол\что такое НАШЕ\1nash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2162" y="145351"/>
            <a:ext cx="2832326" cy="141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93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97967" y="1484784"/>
            <a:ext cx="5166321" cy="792088"/>
          </a:xfrm>
        </p:spPr>
        <p:txBody>
          <a:bodyPr>
            <a:noAutofit/>
          </a:bodyPr>
          <a:lstStyle/>
          <a:p>
            <a:pPr marL="0" indent="0" algn="ctr">
              <a:buClr>
                <a:srgbClr val="C00000"/>
              </a:buClr>
              <a:buSzPct val="120000"/>
              <a:buNone/>
            </a:pPr>
            <a:r>
              <a:rPr lang="ru-RU" sz="2000" b="1" dirty="0" smtClean="0">
                <a:cs typeface="Arial" pitchFamily="34" charset="0"/>
              </a:rPr>
              <a:t>ВСЕ ФОРМАТЫ РЕКЛАМЫ</a:t>
            </a:r>
          </a:p>
          <a:p>
            <a:pPr marL="0" indent="0" algn="ctr">
              <a:buClr>
                <a:srgbClr val="C00000"/>
              </a:buClr>
              <a:buSzPct val="120000"/>
              <a:buNone/>
            </a:pPr>
            <a:endParaRPr lang="ru-RU" sz="2000" b="1" dirty="0"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12768" cy="971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РЕКЛАМНЫЕ ВОЗМОЖНОСТИ</a:t>
            </a:r>
            <a:endParaRPr lang="ru-RU" sz="2800" dirty="0">
              <a:solidFill>
                <a:srgbClr val="B64340"/>
              </a:solidFill>
            </a:endParaRPr>
          </a:p>
        </p:txBody>
      </p:sp>
      <p:pic>
        <p:nvPicPr>
          <p:cNvPr id="1028" name="Picture 4" descr="http://www.peopleschoice.ru/storage/c/2010/08/23/1282566935.464719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3" y="4288020"/>
            <a:ext cx="869172" cy="8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3" y="5157192"/>
            <a:ext cx="1705667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ages.rrock.ru/pics/6eccd2c51f2fb0dc4c214c4988d7bf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65" y="4288020"/>
            <a:ext cx="852834" cy="8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llmuz.ru/muz/uploads/notice_photos/ser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65" y="3431638"/>
            <a:ext cx="852834" cy="8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1" y="1700808"/>
            <a:ext cx="1705667" cy="17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70" y="834520"/>
            <a:ext cx="897552" cy="8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58" y="3571"/>
            <a:ext cx="869542" cy="8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79" y="-4621"/>
            <a:ext cx="862586" cy="84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58" y="838091"/>
            <a:ext cx="869540" cy="8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http://www.intermedia.ru/img/news/2404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3" y="3431638"/>
            <a:ext cx="856382" cy="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http://www.intermedia.ru/img/news/2404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8" y="1700808"/>
            <a:ext cx="1699270" cy="16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QSEBQUExQUFRQUFBcVFRQVFxQVFRcVFRYVFRQVFRQYHCYeFxkjGRYUHy8gIycpLCwsFx4xNTAqNSYrLCkBCQoKDQwNDQwMDSkYFBgpKSkpKSkpKSkpKSkpKSkpKSkpKSkpKSkpKSkpKSkpKSkpKSkpKSkpKSkpKSkpKSkpKf/AABEIAM8A9AMBIgACEQEDEQH/xAAcAAABBQEBAQAAAAAAAAAAAAADAQIEBQYABwj/xAA/EAACAQIEAwYEBQMBCAIDAAABAhEAAwQSITEFQVEGEyJhcYEHMpGhFCNCsfBSwdEzQ2JygpKi4fElwhUWJP/EABUBAQEAAAAAAAAAAAAAAAAAAAAB/8QAFBEBAAAAAAAAAAAAAAAAAAAAAP/aAAwDAQACEQMRAD8A8UyikyinV0UCZBS5RSxSgUDcgpe7FPC04JQD7kUosCii3TxZ8qgALA/hp3cL1+9SVs+VEXC0EMWF6/elFhP5NTvwtPtWoNBHt4e1GoP/AHU/ubX9J+jVMLGhviYjz9aKjNbtf0t/3UE2k/pP3qcwJ/mnvz+1QcRf9B6RRAyo/oP8967IP6NxQe/M70Wzdk0Csg/opvdD+mpiBTzFEOHoK/u/937002vL71YGxXfh6Cu7odD9aTu/I/WrP8JQ3w9BAyeX3puT+TU1rNCKUEfJ/Jrsvr9aMRXGqA5fX60hHr9aPSFagDH8muolLVA8tOCUVbVPW3UARbp4t1IW1TxaoAi1Txaowt0VbNAAWqLbs0424qRZszRTEsU5ko1zDlRM1HZ6BUMUN7sev83pGuQP2qNZsm4T9zrA9IoH3LskA+I++WjhRBOU+YEAr7Hah2FgZXBC8mg6GiCw0yCCOoUH7gGgj30zDXU+mtVjrGkn6RU67a3Jzeun9yIqJeg7UQCaVDrXFaSqJ5HhnY+oo+ExmbQ7iq+28iPpQ1uEGRpQXpNPWh2GBUMOdc1yoojNTHFIr0pegCUoTLUlmobGiIz2qaLVS82lCY0ACKY1Fc0MGgFFdRK6gUXKcHoIFEC0BVuU8OaEoowFA5Ho1u9FCVKeooOZpNFtE9aHkogUiij38SSIqIaIaQigh40nQDl/en2MMxgbA8tmPtvHnXXz+Z6V6X8LOyys7X7qzOig/WaIx9ns9edQbdi8fMAEH2Ydabd7IY9zJs3SfQAxtyr6UsYVV2AHSBRu7G9FfNeG+G2Muf7JxPUa1CxfYnEWmh7bfQ7dRX00zeRqFjHXp9dDQfMr9m73K25jop/xUW7we6o1Rh6givptoynbTlWP4/ZRwdB6UHhi28p8QMUG6NdNq1PajBBB67aVmIqokcPxESvuP71NzVV4XRxVstQcgrmropCKBuam0s609KAZFDapTLQnWgjMKZlo9NagFSUSuoBBacKVVp4SgYtFWnph6Nbw4oG2KIRrRUtAUndTQKhFLdehm2RSBZorhRVWlt2aOFFBAewGcese9e6dgsPkw66chvzrw+5pcHsf819CdlbQ/DW45qCffzoNLaOldcXQ6xUO3jFBhmAOsSRrG8VMDjyoIK2gR8pPqTUW/ggf0AD96ddx470qCIKzuN5gRUy0wKkkwF39P5NBC/DIifKPpp71l+OBACwGw6c+lW3Gu1WGUFRdSSI0I086wPaHtJaKsM8mNlM6+1Bhu1mMztG2v/us3Vhj74cz5nT1queqh+HHjFWlsVB4Uv5noDV8UWKghxTSKksKaRRUYJrTwtSMlMagYwoF0UYvQbjUQEimtT2akoBRS12auoGrRBSRR8Og50BVGgolFsZfKuvEUU0GnW6Rbgp2cUHE00CkpVWgMjV00Oa6gnYrs3iO4TEdzc7ppyuBIImCdNQNDqa927MCMFabkLSkemUH3FZr4Q4w3cNctsxIRu7yHUZWBI05fqHsK37YRSyovhS2kZV0GWMqiOgA+1B4lxK1jcS7YglVXMcktlAQGANZAPrrvVPxbF48DK164EI2VrhUgdCFg16seywvFCjFRYe4pgCZJUkrocpyx4txJA61n+K/DhRie9N17iBiRbYS0FiwVrhaWiYkyYigy/Zy5fBULcLSQQJ108vXpXo/G+JtZs3C8r+WCTrHQ0Lsr2TRdSp0IKkzI1J3np+1XfxC4atzAXgdPyzr6a0HznxHHG5cJDEyTHM+poX4Cd7iqTsDz5cj1Bq+7B8LRsSC+uU5gDlgx1BBBrcdoeyFprjXhZZmaWI/RM5jpmjckxtPKg8cxOFa2YP18qcuALWmcfpOo+9en9hewVrFNf8AxC6Kv5VuSBmJZS2kaArA5a1U8J4auExd3C318Dk5C2/p6jaiMHhMTk2Ek9doq+tOCKb2s7N/hsSqr/p3PEh8p1HtQysUUdxQ4pFNPU0CNtQCpqW+goJagjslNa3RWNNzUEV0oZNSHFCZaIDSUSK6geqUbJTlIowIoAoKKRSxrRUIooAtRTwKk5hXMBQR4o1u1Ioy3FiuXEgUENgRT1FTsHhzcaEVmY8gJNaPB9j7kZrqsqjcRr79KDSfA3hr/wD9N86IclpR1cS7H2BUf81ekPcNu3dd43aP+FRA/ufeoXY3hYw+BtoBGaXI5y5kT5xlpnbjFi3g7h6JP+KCP2FxQuYZ7g1D4i6R6KRb/wDoauSvebMMvON/MeRrKfCG7/8AFqx2D3I/6iT9z+9Suw3Eu9fGtPhGIAHqLa5v7fSg1FuwqiAKqu2Vo3MFeQbtbIqZh8TnYnkDA843pOML+S/XIf2oPAuzjxfVRoynXzGxr1LD3l7oyGZzARFmWY7AAV4y+JNnEC5OzwfeZr0/h3HQgtXwMwRgxA3KkFWA84JigqsTxi5gsV3xUp3bQ9mQCbTRK9DIgg7SBWh7c8ATH4VMTYgvC3LbRBIIBX0kafSp3bTsra4jhhesuM2Qtbcahl+bKRzE+4M+lVfwh473uHuYG8Iu4XQA7m0zGB/ytI9CtBjeJYgYrAAkfnYc6g7+HcfSaxaYgPsa3XbrBtgeIM4/0r4lhyzbH615jjHAusU0E6f3+9BdRTQ1V9jiZ2YT51JXEA7Ggl3NqF3dN7ynJdoFa3Q+7orNTDQNe1QHt0ctQmaiAZK6n5q6g5TRUNDmnh6A805aArUUNRRqR2rkenrbLEAAknYDWgHFaDs52Nu4k5mBS3vJ3bnCirvsz2DbS5eWSDpa5joW/wAV6BZ4cwtwYBXVRtA/SA22wNBW8B4StkZLSBc0gsRrtzbrV2fyrLNcnQgMdDIzSRA2kc/Oi2cC2U5tzqq6AHw/1cprPdpcaSosgmbgOZYiABImdtaDeYG+HtIRoOnoDpWf7f8ADXv4W4tuS5KBF5M2YAKfIzRMJiL7YaycP3eeULJdzBWUKVdcyAlDsQYO2o1q1t27zXENwIgVixCsXnwkKMxVeZnbkKCk4phk4bwjuk/2dsKDzZzq7epYsfesl8KMXOCuKD43vMzH1iTV58WHHd2wWiS2k6fKYrL/AAlvAWHJ0hzOsbUHpeM4ejWRblliMrIxRweoI86z3apsXlZLNxC3dEjMDOhAmQYnXpVke1NkCDn8gEdj0nQdapsd2qwoc4hzcGVCmUgjMTtpQeF3OFXjcYOGzBtZ6862/Zu+chssdY0HlUbinHUdma3auEu0/IeZn0O1TuzuFa5d70jKApBHWfIe1BqPhbxhUv4jBufnJu2p6jS4oHLTK3s1HxwTAcV/EaKt/Lac+pkH67+3Sq34W4QtxG7dKyEtOueBCs7rGvUgN96j/Gx8rWCDtcJ5HaOVAL46YkRaAjxER6KJ/cj6V4yx1rX/ABA4q9x7avc7wIgynKFInkY3rHmqh6GpFgDnUUGpOFOtAVHIYrvFS7b027YkyOkGjW8MCNOkzUDc1LnoDtFIrUBiKG4ri9NZ6BmWurs9dQcKIKrVxRo6Y2gnqKJlqPZxgqSLwoHItegfC/hmZrrsoKlQisd8wMmPb7xXnb4sV7r2R4Z3GCsjYsgYj9UvDNp9NfKirwYCcpUggggZiVYTsOpqVdw+VAS0lQFJ6aGT9ftUdOIDNGaCygoTAzEjQLPPNp70NcWS66gliEdTExttyg/WgOC0lQrNsQTynfU6/XpWI7Z4xrV9CW6kQAAyhtgTzIrc95BjSYJUNoVOoH131rC/EWyCbd0roWKuCSdUgEiNtDQbPs4BlQL4spMsTJlhmiffatHu3oKxvZTiue2kQCpkqNmUgeIRudvvWswt8EnrQeTfG627MHk5bS5gBsPEqknqTm+1UHwoxwJuWzHzBoMV6h2+7JjGWWBYr4Ygc9tz7bV4V2fvtw/HQ+wME6wVOx/nnQfQl7GAKCZI8tSKzvFO11rMyizdaIHypqT0k1aYIi5bVycynXTXcaGjXOHWB4sonXUieXnQec8Yx7OWAtlJ1ZjqxPL0qFg+IGyrQf0RE8zP31rVcWw6LcOg1Bjblz8uf2qk4LwT8XjFsgHJ/qXT/TaB+UnkWPhHueRoN/8ADfh/dcPRiIa6WutO5BMJ7ZVU+9eZfFrEG5ibY/SGPvXsPaHHCxYMCNIAGgAiAAK+eO2nHjfxM7Lb0HmSNaDP8fxGe8x9APQCqyiXXkzQ6qOqRh0oAFGtb9KC2wd9dipOvI6xzJ8quBadAzKoZCsiJgAiJ20P+KrMDhxp56ctvL+c6l8Z4wqW1toZcIV0MABidGA0LRzqKz97E7jqSa78RRDgGjMwAn+D7VBYa1USu/p3eVCmuzUErvK6omakoEFLTaUUDgaf35oYpaCRgbRuXbaaku6r/wBTAf3r6jw+DJChTGQRMSIhQQB6a+1fN3Ym0G4jhAdu/tn6Gf7V9LWAVksAQ0AHkRMhi0iCdo8qB9zCjSAhKAgZhmAMiOWh0P1obYwK/wAkwsGAJViNA3NRzzdalXMLn8RYqGMtqNYGmQj5dudRXvE3CpVRd0IKkSQD8smMxGkjzqKPirlt1Hy3ATmUbfLI3Gpg71nu21tbnD7gQLmUZyq78pKk6kRvHTyqbxFF1UqufMcqzEBl8WVuWbT0JqhxFt7im2pGzEB57xRBBUcmETQVfw/4iRbCnQqdDqeexjlBmvRMNdKMN8sRJ001MiNCP8V4/wBkuIGziIgySUKnYjcyv1r0nu5v5kIy91JCmVWDoROp9qDZXUDLXkHbrs2puSFGYTHnzKny1r1bC3/CPqPSqHtFw/vCG6UHnfBO0VzD4fKsui/pnxJzgTuP50oV34oWiYIdXnYg6/TT/wBVGxGGyXGHmQfTlWH7SKFv+HdQJ9Zmg9CscRv4m6FtWrlx2ELIKoJ3Z3b5QB0Ferdk+zS4KxknNcc571yIzvEaDkijwqOQHUkkHYrEJdwlm8igd5aVttZOjD2II9qu8TeyiaDC/FPimSxE+tfPuPxGZmPU16V8V+LlzlnQMa8rutrRA6QUtLVHCpWHsyajKtW+GAVS5/SsyR+rYCKCZeY2lVF1uXAFSCNJIlvfah4ThYAzSGceImZ8yCI0iDrT+EYUsSzavcViDMRAOk8uVT8DYCsjOMgG/hPiyyGEfqkx9aioPEXM7mInnrJM61nr4hjWw4lZX5Fgsk+EyCoOuUDnE61k8XbIM9duvrVRHpKWkoOiurq6gbSikrpoHiups0s0Gl+HdoNxKwT+hi/uo0+5r6GjOn5h0OzcxlJkyRzXpXzn2DvFeI4aP1XMh9HBX+8+1fRltTkWAJBBgMoDaEEq3lGxqK4K9m25J8IcPpGg0O/MHoai4+yxY5PEcwKtIm25MiVjbQVMGMZEBuKQQpDITIIBgOw1Ov2iqjGhkUul0hdst1JghswKhZB335b8qCt41jWOaYnPIIBjLAVwI5dfrUGxxcKRcNwHu7wtuxBGZCRlcc5y+E+k1T9puJk3WkmIDI0yUbnIOoUyetB4TiziLOJcsrBLWQiRmOgyuAdYBUGdxQB4qosYxgohWPhbUnK3OTynnXqPBMZltKXAWRAbdAYgGBrEwK857UFr34a/v3lpJ1PzBQrD0JB0Fbbssnf2bdvMY1zRAcIsaGddZA95oNTwhZtrJk8zrvJ2HT/FH4ggCN6GpFrCqgAUAAbDQRVL2rx3d4d2M6KTp6UHlHF7479v+L9qwmPw/eOz6hSSRoYPvV6l93YsdWYzHM6zFSb+AC23JIBYZgIJVSCRAnQ6H1oPR/g5xPNw9EM/ku9ozpoT3ikezke1bTiJBUj7V5h8HMaovYqwYGYW3Uf8OZG0/wCZa9RKgCKDxLt/2bu3sQO7Xw7CTAmvNOIYF7NwpcUqwOoP9q+nsTaSZiTXjnxdsA3kcCNCCeutB54KQ0tJVQawuvvUsOWIXlOo6xt96jWnC761NwVmTnnUnQQY6b9agvMOjBba7SDcHQjN8se2p86ubGIRhbuQJJ/MhvkKmRAOskAabaUnC+EI62yWWdZkFSwUHRVOrKNNBFN//GKPCrqUYtDNmESy6FD+oARRVHjEKgmDIJY5tTDk6OesRt1rO42+zuSx1200AA0AA6AVsuL2AWYEGDliI2XbUkgCBPnWQxzLmIXbrzNVEWKaRTjSGgSkpZrqAddXV1AtdXV1Bouw2DzYtH0C2Stwk7Dxqq/dq+gcJiGuTsQsACQCZBLIeRETvsa8F7DYQ3fxSL/qCyHQAgSUdSV13ma914NcS7aDI5AYIWiFYgyCJ3kER9jtUVZ21za/0iYkNCgCRljQa9d6o+J8IRWAYsiuCRE5Dp+oMN9dp2NXeFwrK+fvZABXVSpM7SQYYgTtHWq3FcVY4g2hJOYDKSPEGA1ZIJ0840oMbxjs8t0qQ1pJ+XNbkFeRBUyNdgawvGF/B38odG2D5JAOn7616H2tx2FR+7vkeFipVRGaDEQuoHTXrWHv8PTGXwuEwrAMCJdmKCJ8Z6QKDUYO2cVgbS2odxcgKNCQTqZ/Tpvy0NeidisEqWi+YMT4cwAE5CQT5jNm1PQVU9kuza4GylkO5ZS1xmIYFpMNkTksDSennS/Drj4y3sJdMXrF+8DP6la4zKR1+ag3DXNK81+KvaFEs92D4m0jyrY8V4qLchtAdtQs+nWvAu2/GTicWYMgeEeZoA4TGSZkCBAJ+51qdxYi5bRyygmfDsGiBmH/ALqq/E92MqnTnMe8GrfE8RBtwxUAII/UZGoMHSdxNBC4DxK5hcRbvpJCPDRzRtGX1j9hXumGxxKlxcBFwKVOkQRIPvNfPONuZojQAQBJgEc9eteh9g+Ld7h+5LR3JGvM22kj1AIIjpFBrcdxDK+WSBvm6zrvWR7e8N76ybmjQNCN/MGrPtApbuwgB31XWfaB/BQ7xVbLd5sglswkDmG05T9qDx/EcMZdP1AAx5ETp7fsahFYrbcethil8AEtpcGviAywxnVNOvOTz0pOM8FKBWBUq4LKUOZdD4lnqJGnnRFRZ1Iq7wVhoOuiiTHmYJ09RvVPYtHar/hgZ4tqDqsNAJOUGYbLsv8A4oL3hV9XuQwJuKAUbPGYrIyID8s/2q7uoVyu0kC1BRmDBSWOumpOutVvD8FctqGtgqucBiA0gL/va6Fhy2+1S0wtx7N3QjNBGhMmMzbnMRpEDy6UVkuPYrxhATADATG3WB5zqazF3c1e9sLZt4uNdFGhiRyIMeYJ111qjujn1JohhpppaaaoSurq6gZXV1dQdS0ldQbn4ULGJutvltR1OrCSB5RNernFWsPae4DkUsfFrrlh5IJA12jczXl3wsPdjE3yDktqubfbWQDB8WoidNprXcKwjcRc3709xaIFtCSc5AJLNEaSQAOcgRUVYYDieKxxOQNYw5UkvDZ31GXITrvoIgRNJ/8AsbDNhsAJZpFzEsS2TTck/M++h2qwxvEr2IJs2y1tbbDOc+Z2UqfANIVoB6dOtSeFcDt24W0CFQd5DTlEgjxzqDmHUnQ+wZnhvYy2WJaWYeK87HO4O4KkiFJ6671tcJgbVkkKrRIkoToNgDrudNP4T3rajDuF1IAYQGJMhioKnVtv2p1m0rXDDAyoYKwlSxU5HzNGmXy/T6SC2AxlzqGgyIa4CFUZDHQ5voayvaLh4/EnE4d2XEKMphGZLmTQI5EQYBhoO8cpq+x/FltrKqxA0NwzlyqC6wog/NAjpMxWd4liA2HdgQqyMwALiRMhZGs8iTzigyvantK9614ywbYroVHLQg1hMHJfMZgak9Tyj3q27SY1cq20BXKWljEtmgyRy/8ANU+Ct52Ek5RqdfsPU6UB8bdiI+43+tPxryqbQBsIH99aHxO6CQAIjzJ/eozvp50Q4jw+/KrPs1xA28QDPzAqNYBO4E+0epFUd1pMfSrrs9xAW3gsUV4DMORBkEjmJ39aDe4XHPdQQGAOvyMAIj1nkNKhcdxjOqiDEZswnMXkqoyAEiBJ1jcaiak90t3LnbyY6GdZWUjLlgx9Z5yO5ZIXQsWRzbzITFwsGIdlA3156RHmKKp8DfP5toHvEu22dVG+dcrHWBoVUyOcCoWNtstu5hi2lrx2wQNNmfKQNzMzsduk2H47Irhuf5aqiIoDE6mVhiYzaiBMULiOFKqjXQmdTltwAMwEnK2U+E6gyRPvIoMrxDDeMldABJjbkB+4+tSMMj2wLgJy7ggkISNlPn5edTuKYZrVvxKB3mQqhHJQxkTrlgmCDzE70Ph18pg7uZQVzZFLKrDOYJiRKkLBkHmKItuF8Za6wW60tlLJczZSpHiyQpGYTOlS34qFClJVrhKFmzC6tpQBCidAdQT5R1rOXMKbV4K+YK/yXMsTtJE6EjURNS7eNNt1RyMpElvEymQDmYRJIPKNIHSihcewZvO13NndQFI1zMoBGcnnGxrMXHkAdDWubiQW2gBgGUJYgoOrZBoTpoSJgVmeLoBdaIg66ba9KIiUhpK6qOpKWkoGV1LXUCU62kmKSiWHg/ag9H7L4TNhEsQVVScTiD/UDAtBQdOcfflW8S9KWwqRacZbaABYZROc5TGogAiYgTO4x3Y+6ty0/e5ggUElYzMUACoOkzE+frW8wnC2MlwcwFpFWVyqhAOSFgMSDqdJ25SYpnDcMq2WuMMqrDksCyBsphkY6TqNxEmdNhZ4KyGUQqjNDkELmBOx1J1O3KesCg3rWbOpjKBezDU6C6ABBOutsQeRO3OrNsMQSsHO2rHMNBAlQY11Ik6STJoHlyEOUkE5jE25zMDAYg6xBYeXmKhcOv5AVDnIB8xJJQnQr5gHlroY8zMCeEBf1FdN4mQCC3ofMdap+0vFEwdj8zP+dcFtEEAvcAgkuJyrzkyRpGbagq+J2s2wgMwULadGGh8VwW+agqQQfPaqbtfjxh8OEzABiS8OrvDCFCLyXKogzUriGOZXtd4igiyWRgxIBMuxCgCRGYDNqOfn5n2i4ob965cI8CyttW1KqDAAiAI0P+aClxF8uSfp6evOpvDrgS2eRJmf2BqvAqVdEL/jSiGXrgJ1+lBd9qETT0NAqjQa/wCadEChvR31WaDVdjsQ9xiDJDAKToYdB+WWnqojXpWuwON7sMqzJ8RV2QCVGoGUeIxvziN6wHYTiQt4kIc35hAXKdM4kKGB5GYnkY9t3ft5TmBI7tvGFMQYbNlMTtE+ZJFFV+Iwy96Wg6EwsE5QTIQZZb1JjlvzJiEsgd5iWaGtgLZt52aAsI24C2zIJMnkBqCQ7FCCSYlQBcXxFQCsg75n8O+vM8zVdiFGiT45UW9NXdiZzEmFCgwIgbaaTQB4vjVxFwEWzetW1i1GZVX5e8aNCxL6a8o9s9xjHliEgKg+VFEKBJMRzO8k71fYNirZQJW63gLHa6NBKiJAmem28Qanj/D1mVYQGYHKphY5CTJGjfTz0Du0WN761ZMkkbkkk7AADooAOlQLV/NnQsYmV9QOXSrtLvD38NtMRlMwrxIbNZgkrcEgoL5jTV1GwmofELuCAYWrd4Nk8JZtrneEHMA0MvdGdI8abBTAIqLjNHpv/nz9aiYlNJ03g8/Sa1yYrhx8Yt4gEMDBYMBblM6sQwzad6AYB+SZ1FCLcOCqTbxEMrAiRlDjuQIGeT/tjuIzKNYmgx1dV3iFwYxIIF5bHhLW2h2ghi0OrLOuUDQaGTtrOtXuFeHNbxWwzQV38jmGm87ScsQJBoy1dT7yrPhJI8xBGp03M6RrpX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8" y="1736195"/>
            <a:ext cx="1699272" cy="16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static.ngs.ru/news/preview/9f44c413b095b4e51879a0e2da842a980a329336_5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8" y="1752596"/>
            <a:ext cx="1699270" cy="16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1979712" y="3609869"/>
            <a:ext cx="516632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ПРЯМАЯ РЕКЛАМА</a:t>
            </a:r>
          </a:p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754684" y="2740447"/>
            <a:ext cx="244827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СПОНСОРСТВО</a:t>
            </a:r>
          </a:p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239544" y="2740447"/>
            <a:ext cx="1881213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ИНТЕГРАЦИЯ</a:t>
            </a:r>
          </a:p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03848" y="2060848"/>
            <a:ext cx="432048" cy="57606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44008" y="2085657"/>
            <a:ext cx="0" cy="14323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652120" y="2102057"/>
            <a:ext cx="432048" cy="53485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Объект 2"/>
          <p:cNvSpPr txBox="1">
            <a:spLocks/>
          </p:cNvSpPr>
          <p:nvPr/>
        </p:nvSpPr>
        <p:spPr>
          <a:xfrm>
            <a:off x="2060847" y="4581128"/>
            <a:ext cx="516632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СПЕЦПРОЕКТЫ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2061737" y="5589240"/>
            <a:ext cx="516632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РЕКЛАМА НА САЙТЕ/ В ГРУППЕ СТАНЦИИ</a:t>
            </a:r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22" grpId="0" build="p"/>
      <p:bldP spid="30" grpId="0" build="p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"/>
          </a:blip>
          <a:srcRect/>
          <a:stretch>
            <a:fillRect/>
          </a:stretch>
        </p:blipFill>
        <p:spPr bwMode="auto">
          <a:xfrm>
            <a:off x="1776902" y="1700808"/>
            <a:ext cx="68995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16632"/>
            <a:ext cx="6865323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Охват аудитории в России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5587512" y="6642100"/>
            <a:ext cx="3556488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База данных: </a:t>
            </a:r>
            <a:r>
              <a:rPr lang="ru-RU" sz="700" i="1" dirty="0" err="1">
                <a:latin typeface="Franklin Gothic Book" pitchFamily="34" charset="0"/>
                <a:cs typeface="Arial" pitchFamily="34" charset="0"/>
              </a:rPr>
              <a:t>Radio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ru-RU" sz="700" i="1" dirty="0" err="1">
                <a:latin typeface="Franklin Gothic Book" pitchFamily="34" charset="0"/>
                <a:cs typeface="Arial" pitchFamily="34" charset="0"/>
              </a:rPr>
              <a:t>Index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 - Россия (+ </a:t>
            </a:r>
            <a:r>
              <a:rPr lang="ru-RU" sz="700" i="1" dirty="0" err="1">
                <a:latin typeface="Franklin Gothic Book" pitchFamily="34" charset="0"/>
                <a:cs typeface="Arial" pitchFamily="34" charset="0"/>
              </a:rPr>
              <a:t>Zodiac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). 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Январь – Июнь  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2013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76991683"/>
              </p:ext>
            </p:extLst>
          </p:nvPr>
        </p:nvGraphicFramePr>
        <p:xfrm>
          <a:off x="1678441" y="1916832"/>
          <a:ext cx="7416825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29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735" y="127265"/>
            <a:ext cx="7010761" cy="9974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ПРЯМАЯ РЕКЛАМА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23728" y="2204864"/>
            <a:ext cx="633670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b="1" dirty="0" smtClean="0">
                <a:cs typeface="Arial" pitchFamily="34" charset="0"/>
              </a:rPr>
              <a:t>ФИКСИРОВАННОЕ РАЗМЕЩЕНИЕ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  <a:p>
            <a:pPr>
              <a:buClr>
                <a:srgbClr val="C00000"/>
              </a:buClr>
              <a:buSzPct val="120000"/>
              <a:buFontTx/>
              <a:buChar char="-"/>
            </a:pPr>
            <a:r>
              <a:rPr lang="ru-RU" sz="2000" dirty="0" smtClean="0">
                <a:cs typeface="Arial" pitchFamily="34" charset="0"/>
              </a:rPr>
              <a:t>Лучшее </a:t>
            </a:r>
            <a:r>
              <a:rPr lang="ru-RU" sz="2000" dirty="0" err="1" smtClean="0">
                <a:cs typeface="Arial" pitchFamily="34" charset="0"/>
              </a:rPr>
              <a:t>таргетирование</a:t>
            </a:r>
            <a:r>
              <a:rPr lang="ru-RU" sz="2000" dirty="0" smtClean="0">
                <a:cs typeface="Arial" pitchFamily="34" charset="0"/>
              </a:rPr>
              <a:t> рекламы</a:t>
            </a:r>
          </a:p>
          <a:p>
            <a:pPr>
              <a:buClr>
                <a:srgbClr val="C00000"/>
              </a:buClr>
              <a:buSzPct val="120000"/>
              <a:buFontTx/>
              <a:buChar char="-"/>
            </a:pPr>
            <a:r>
              <a:rPr lang="ru-RU" sz="2000" dirty="0" smtClean="0">
                <a:cs typeface="Arial" pitchFamily="34" charset="0"/>
              </a:rPr>
              <a:t>Возможность гарантированно взять </a:t>
            </a:r>
            <a:r>
              <a:rPr lang="ru-RU" sz="2000" dirty="0" err="1" smtClean="0">
                <a:cs typeface="Arial" pitchFamily="34" charset="0"/>
              </a:rPr>
              <a:t>прайм</a:t>
            </a:r>
            <a:r>
              <a:rPr lang="ru-RU" sz="2000" dirty="0" smtClean="0">
                <a:cs typeface="Arial" pitchFamily="34" charset="0"/>
              </a:rPr>
              <a:t>-тайм</a:t>
            </a:r>
          </a:p>
          <a:p>
            <a:pPr>
              <a:buClr>
                <a:srgbClr val="C00000"/>
              </a:buClr>
              <a:buSzPct val="120000"/>
              <a:buFontTx/>
              <a:buChar char="-"/>
            </a:pPr>
            <a:r>
              <a:rPr lang="ru-RU" sz="2000" dirty="0" smtClean="0">
                <a:cs typeface="Arial" pitchFamily="34" charset="0"/>
              </a:rPr>
              <a:t>Возможность совмещать усилия по рекламе с другими носителями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123728" y="4797152"/>
            <a:ext cx="5166321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b="1" dirty="0" smtClean="0">
                <a:cs typeface="Arial" pitchFamily="34" charset="0"/>
              </a:rPr>
              <a:t>ПЛАВАЮЩЕЕ РАМЕЩЕНИЕ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- Основным преимуществом данного типа является низкая, по сравнению с фиксом цена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23728" y="1196752"/>
            <a:ext cx="63367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Рекламные ролики, размещаемые в рамках рекламных блоков на станции</a:t>
            </a:r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582" y="188640"/>
            <a:ext cx="7120918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Суточное распределение </a:t>
            </a:r>
            <a:b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аудитории </a:t>
            </a:r>
            <a:r>
              <a:rPr lang="ru-RU" sz="2800" b="1" dirty="0" err="1" smtClean="0">
                <a:solidFill>
                  <a:srgbClr val="B64340"/>
                </a:solidFill>
                <a:cs typeface="Arial" pitchFamily="34" charset="0"/>
              </a:rPr>
              <a:t>НАШЕго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 Радио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0582" y="1310567"/>
            <a:ext cx="60486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Аудитория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НАШЕго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Радио в течение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дня, все 12+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(среднее количество слушателей в усредненном 15-минутном интервале,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AQH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, тыс. чел.)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5234237" y="6611779"/>
            <a:ext cx="3844520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TNS Radio Index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-Москва (1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2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+). 3 кв. 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20</a:t>
            </a:r>
            <a:r>
              <a:rPr lang="en-US" sz="700" i="1" dirty="0">
                <a:latin typeface="Franklin Gothic Book" pitchFamily="34" charset="0"/>
                <a:cs typeface="Arial" pitchFamily="34" charset="0"/>
              </a:rPr>
              <a:t>1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3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264467"/>
              </p:ext>
            </p:extLst>
          </p:nvPr>
        </p:nvGraphicFramePr>
        <p:xfrm>
          <a:off x="2010582" y="1818398"/>
          <a:ext cx="6881898" cy="456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3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735" y="127265"/>
            <a:ext cx="7010761" cy="9974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СПОНСОРСТВО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23728" y="1196752"/>
            <a:ext cx="633670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Спонсорство подразумевает в первую очередь упоминание спонсора программы/рубрики в рекламных тегах/лайнерах в начале и в конце рубрики.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 smtClean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Преимущества такого размещения в том, что реклама выходит не только в рекламных блока, на которых слушатель может переключаться, но встроена в эфир, и будет услышана аудиторией!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endParaRPr lang="ru-RU" sz="2000" dirty="0">
              <a:cs typeface="Arial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Психологический эффект от произнесения рекламного сообщения радиоведущим лучше чем от обычной рекламы.</a:t>
            </a:r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735" y="127265"/>
            <a:ext cx="7010761" cy="9974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СПОНСОРСТВО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23728" y="1196752"/>
            <a:ext cx="633670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Примеры рубрик, локализованных на станции</a:t>
            </a:r>
            <a:endParaRPr lang="ru-RU" sz="2000" dirty="0"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95913"/>
              </p:ext>
            </p:extLst>
          </p:nvPr>
        </p:nvGraphicFramePr>
        <p:xfrm>
          <a:off x="1835696" y="2768795"/>
          <a:ext cx="6840759" cy="2264219"/>
        </p:xfrm>
        <a:graphic>
          <a:graphicData uri="http://schemas.openxmlformats.org/drawingml/2006/table">
            <a:tbl>
              <a:tblPr/>
              <a:tblGrid>
                <a:gridCol w="1080143"/>
                <a:gridCol w="419295"/>
                <a:gridCol w="1812930"/>
                <a:gridCol w="1080120"/>
                <a:gridCol w="1080120"/>
                <a:gridCol w="504056"/>
                <a:gridCol w="406500"/>
                <a:gridCol w="457595"/>
              </a:tblGrid>
              <a:tr h="531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Время выхода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Хронометраж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Краткое описание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Спонсорство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Кол-во выходов рубрики в день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Цена 1 ед.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Кол-во выходов в неделю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Стоимость недели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08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ПРОБКИ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мин.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Понедельник-четверг:                                               7.20, 7.57, 8.20, 8.57, 9.20, 9.57, 10.20, 10.57, 11.20, 11.57, 12.20, 12.57, 13.20, 13.57, 14.20, 14.57, 15.20, 15.57, 16.20, 16.57, 17.20, 17.57, 18.20, 18.57, 19.20, 19.57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5" + 15” (Тег ведущего в начале и в конце программы)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Пн-Чт</a:t>
                      </a:r>
                      <a:r>
                        <a:rPr lang="ru-RU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26     </a:t>
                      </a:r>
                      <a:r>
                        <a:rPr lang="ru-RU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Пт</a:t>
                      </a:r>
                      <a:r>
                        <a:rPr lang="ru-RU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500р.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мин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утреннем шоу с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пн-пт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07:40, 08:40, 09:40, 10:40 и в вечернем шоу с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пн-чт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17:40, 18:40, 19:40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Пт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17:40, 18:40 (линейный ведущий)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5" + 15” (Тег ведущего в начале и в конце программы)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пн-чт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6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1 280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27784" y="212341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О</a:t>
            </a:r>
            <a:r>
              <a:rPr lang="ru-RU" sz="1400" b="1" dirty="0" smtClean="0">
                <a:solidFill>
                  <a:srgbClr val="C00000"/>
                </a:solidFill>
              </a:rPr>
              <a:t>писание рубрики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213285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Описание спонсорского предложения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2656076"/>
            <a:ext cx="4464496" cy="27891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212461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писание рубрики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2636912"/>
            <a:ext cx="2592288" cy="27891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3" grpId="1" animBg="1"/>
      <p:bldP spid="8" grpId="0"/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735" y="127265"/>
            <a:ext cx="7010761" cy="9974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ИНТЕГРАЦИЯ В ЭФИР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23728" y="1700808"/>
            <a:ext cx="633670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Интеграция в эфир подразумевает некоторое участие рекламодателя в эфирном событии.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Наиболее привычный формат интеграции это 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cs typeface="Arial" pitchFamily="34" charset="0"/>
              </a:rPr>
              <a:t>вопрос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cs typeface="Arial" pitchFamily="34" charset="0"/>
              </a:rPr>
              <a:t>конкурс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cs typeface="Arial" pitchFamily="34" charset="0"/>
              </a:rPr>
              <a:t>розыгрыш каких-то призов от рекламодателя</a:t>
            </a:r>
          </a:p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В процессе ведущими неоднократно упоминается сам рекламодатель, даётся описание продукта, а слушатель оказывается вовлечённым в рекламу.</a:t>
            </a:r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735" y="127265"/>
            <a:ext cx="7010761" cy="9974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СПЕЦПРОЕКТЫ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23728" y="1196752"/>
            <a:ext cx="633670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Пример спецпроекта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3902" y="1961358"/>
            <a:ext cx="476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Franklin Gothic Medium" panose="020B0603020102020204" pitchFamily="34" charset="0"/>
              </a:rPr>
              <a:t>«НА ШИНАХ В РУИНАХ</a:t>
            </a:r>
            <a:r>
              <a:rPr lang="ru-RU" sz="1200" b="1" i="1" dirty="0" smtClean="0">
                <a:latin typeface="Franklin Gothic Medium" panose="020B0603020102020204" pitchFamily="34" charset="0"/>
              </a:rPr>
              <a:t>»</a:t>
            </a:r>
            <a:endParaRPr lang="en-US" sz="1200" b="1" i="1" dirty="0" smtClean="0">
              <a:latin typeface="Franklin Gothic Medium" panose="020B0603020102020204" pitchFamily="34" charset="0"/>
            </a:endParaRPr>
          </a:p>
          <a:p>
            <a:pPr algn="ctr"/>
            <a:endParaRPr lang="ru-RU" sz="1200" dirty="0">
              <a:latin typeface="Franklin Gothic Medium" panose="020B0603020102020204" pitchFamily="34" charset="0"/>
            </a:endParaRPr>
          </a:p>
          <a:p>
            <a:pPr algn="ctr"/>
            <a:r>
              <a:rPr lang="ru-RU" sz="1200" i="1" dirty="0">
                <a:latin typeface="Franklin Gothic Medium" panose="020B0603020102020204" pitchFamily="34" charset="0"/>
              </a:rPr>
              <a:t>игра-</a:t>
            </a:r>
            <a:r>
              <a:rPr lang="ru-RU" sz="1200" i="1" dirty="0" err="1">
                <a:latin typeface="Franklin Gothic Medium" panose="020B0603020102020204" pitchFamily="34" charset="0"/>
              </a:rPr>
              <a:t>квест</a:t>
            </a:r>
            <a:r>
              <a:rPr lang="ru-RU" sz="1200" i="1" dirty="0">
                <a:latin typeface="Franklin Gothic Medium" panose="020B0603020102020204" pitchFamily="34" charset="0"/>
              </a:rPr>
              <a:t> на ориентирование с интеграцией в эфир </a:t>
            </a:r>
            <a:r>
              <a:rPr lang="ru-RU" sz="1200" i="1" dirty="0" err="1">
                <a:latin typeface="Franklin Gothic Medium" panose="020B0603020102020204" pitchFamily="34" charset="0"/>
              </a:rPr>
              <a:t>НАШЕго</a:t>
            </a:r>
            <a:r>
              <a:rPr lang="ru-RU" sz="1200" i="1" dirty="0">
                <a:latin typeface="Franklin Gothic Medium" panose="020B0603020102020204" pitchFamily="34" charset="0"/>
              </a:rPr>
              <a:t> Радио</a:t>
            </a:r>
            <a:endParaRPr lang="ru-RU" sz="1200" dirty="0">
              <a:latin typeface="Franklin Gothic Medium" panose="020B0603020102020204" pitchFamily="34" charset="0"/>
            </a:endParaRPr>
          </a:p>
          <a:p>
            <a:endParaRPr lang="ru-RU" sz="1200" dirty="0">
              <a:latin typeface="Franklin Gothic Medium" panose="020B0603020102020204" pitchFamily="34" charset="0"/>
            </a:endParaRPr>
          </a:p>
        </p:txBody>
      </p:sp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96" y="2690862"/>
            <a:ext cx="7200900" cy="4050506"/>
          </a:xfrm>
        </p:spPr>
      </p:pic>
      <p:sp>
        <p:nvSpPr>
          <p:cNvPr id="13" name="Прямоугольник 12"/>
          <p:cNvSpPr/>
          <p:nvPr/>
        </p:nvSpPr>
        <p:spPr>
          <a:xfrm>
            <a:off x="1835696" y="3645024"/>
            <a:ext cx="7200800" cy="30963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2089" y="3776260"/>
            <a:ext cx="66807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rgoe"/>
              </a:rPr>
              <a:t>О </a:t>
            </a:r>
            <a:r>
              <a:rPr lang="ru-RU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rgoe"/>
              </a:rPr>
              <a:t>квесте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rgoe"/>
              </a:rPr>
              <a:t>:</a:t>
            </a:r>
            <a:endParaRPr lang="ru-RU" sz="1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rgoe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  <a:latin typeface="Sergoe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Sergoe"/>
              </a:rPr>
              <a:t>Cordiant 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и НАШЕ радио </a:t>
            </a:r>
            <a:r>
              <a:rPr lang="ru-RU" sz="1400" dirty="0" smtClean="0">
                <a:solidFill>
                  <a:prstClr val="black"/>
                </a:solidFill>
                <a:latin typeface="Sergoe"/>
              </a:rPr>
              <a:t>провод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я</a:t>
            </a:r>
            <a:r>
              <a:rPr lang="ru-RU" sz="1400" dirty="0" smtClean="0">
                <a:solidFill>
                  <a:prstClr val="black"/>
                </a:solidFill>
                <a:latin typeface="Sergoe"/>
              </a:rPr>
              <a:t>т 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увлекательный городской </a:t>
            </a:r>
            <a:r>
              <a:rPr lang="ru-RU" sz="1400" dirty="0" smtClean="0">
                <a:solidFill>
                  <a:prstClr val="black"/>
                </a:solidFill>
                <a:latin typeface="Sergoe"/>
              </a:rPr>
              <a:t>автомобильный </a:t>
            </a:r>
            <a:r>
              <a:rPr lang="ru-RU" sz="1400" dirty="0" err="1">
                <a:solidFill>
                  <a:prstClr val="black"/>
                </a:solidFill>
                <a:latin typeface="Sergoe"/>
              </a:rPr>
              <a:t>квест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, приняв участие в котором, слушатели получают возможность побороться за отличные призы от спонсора: комплект зимних шин </a:t>
            </a:r>
            <a:r>
              <a:rPr lang="en-US" sz="1400" dirty="0">
                <a:solidFill>
                  <a:prstClr val="black"/>
                </a:solidFill>
                <a:latin typeface="Sergoe"/>
              </a:rPr>
              <a:t>Cordiant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, планшеты и </a:t>
            </a:r>
            <a:r>
              <a:rPr lang="en-US" sz="1400" dirty="0" err="1">
                <a:solidFill>
                  <a:prstClr val="black"/>
                </a:solidFill>
                <a:latin typeface="Sergoe"/>
              </a:rPr>
              <a:t>blutooth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-гарнитуры, а также попасть на закрытую вечеринку </a:t>
            </a:r>
            <a:r>
              <a:rPr lang="ru-RU" sz="1400" dirty="0" err="1">
                <a:solidFill>
                  <a:prstClr val="black"/>
                </a:solidFill>
                <a:latin typeface="Sergoe"/>
              </a:rPr>
              <a:t>НАШЕго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 радио!</a:t>
            </a:r>
          </a:p>
          <a:p>
            <a:r>
              <a:rPr lang="ru-RU" sz="1400" dirty="0">
                <a:solidFill>
                  <a:prstClr val="black"/>
                </a:solidFill>
                <a:latin typeface="Sergoe"/>
              </a:rPr>
              <a:t> </a:t>
            </a:r>
          </a:p>
          <a:p>
            <a:r>
              <a:rPr lang="ru-RU" sz="1400" dirty="0">
                <a:solidFill>
                  <a:prstClr val="black"/>
                </a:solidFill>
                <a:latin typeface="Sergoe"/>
              </a:rPr>
              <a:t>Основа игры – классический городской </a:t>
            </a:r>
            <a:r>
              <a:rPr lang="ru-RU" sz="1400" dirty="0" err="1">
                <a:solidFill>
                  <a:prstClr val="black"/>
                </a:solidFill>
                <a:latin typeface="Sergoe"/>
              </a:rPr>
              <a:t>квест</a:t>
            </a:r>
            <a:r>
              <a:rPr lang="ru-RU" sz="1400" dirty="0">
                <a:solidFill>
                  <a:prstClr val="black"/>
                </a:solidFill>
                <a:latin typeface="Sergoe"/>
              </a:rPr>
              <a:t>: слушатели получают логические задания, в процессе акции участники передвигаются от цели к цели, находят задания и  выполняют их. Главная цель – первым выполнить все задания. </a:t>
            </a: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92355"/>
            <a:ext cx="1368152" cy="80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735" y="127265"/>
            <a:ext cx="7010761" cy="9974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СПЕЦПРОЕКТЫ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3902" y="1961358"/>
            <a:ext cx="476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Franklin Gothic Medium" panose="020B0603020102020204" pitchFamily="34" charset="0"/>
              </a:rPr>
              <a:t>«НА ШИНАХ В РУИНАХ</a:t>
            </a:r>
            <a:r>
              <a:rPr lang="ru-RU" sz="1200" b="1" i="1" dirty="0" smtClean="0">
                <a:latin typeface="Franklin Gothic Medium" panose="020B0603020102020204" pitchFamily="34" charset="0"/>
              </a:rPr>
              <a:t>»</a:t>
            </a:r>
            <a:endParaRPr lang="en-US" sz="1200" b="1" i="1" dirty="0" smtClean="0">
              <a:latin typeface="Franklin Gothic Medium" panose="020B0603020102020204" pitchFamily="34" charset="0"/>
            </a:endParaRPr>
          </a:p>
          <a:p>
            <a:pPr algn="ctr"/>
            <a:endParaRPr lang="ru-RU" sz="1200" dirty="0">
              <a:latin typeface="Franklin Gothic Medium" panose="020B0603020102020204" pitchFamily="34" charset="0"/>
            </a:endParaRPr>
          </a:p>
          <a:p>
            <a:pPr algn="ctr"/>
            <a:r>
              <a:rPr lang="ru-RU" sz="1200" i="1" dirty="0">
                <a:latin typeface="Franklin Gothic Medium" panose="020B0603020102020204" pitchFamily="34" charset="0"/>
              </a:rPr>
              <a:t>игра-</a:t>
            </a:r>
            <a:r>
              <a:rPr lang="ru-RU" sz="1200" i="1" dirty="0" err="1">
                <a:latin typeface="Franklin Gothic Medium" panose="020B0603020102020204" pitchFamily="34" charset="0"/>
              </a:rPr>
              <a:t>квест</a:t>
            </a:r>
            <a:r>
              <a:rPr lang="ru-RU" sz="1200" i="1" dirty="0">
                <a:latin typeface="Franklin Gothic Medium" panose="020B0603020102020204" pitchFamily="34" charset="0"/>
              </a:rPr>
              <a:t> на ориентирование с интеграцией в эфир </a:t>
            </a:r>
            <a:r>
              <a:rPr lang="ru-RU" sz="1200" i="1" dirty="0" err="1">
                <a:latin typeface="Franklin Gothic Medium" panose="020B0603020102020204" pitchFamily="34" charset="0"/>
              </a:rPr>
              <a:t>НАШЕго</a:t>
            </a:r>
            <a:r>
              <a:rPr lang="ru-RU" sz="1200" i="1" dirty="0">
                <a:latin typeface="Franklin Gothic Medium" panose="020B0603020102020204" pitchFamily="34" charset="0"/>
              </a:rPr>
              <a:t> Радио</a:t>
            </a:r>
            <a:endParaRPr lang="ru-RU" sz="1200" dirty="0">
              <a:latin typeface="Franklin Gothic Medium" panose="020B0603020102020204" pitchFamily="34" charset="0"/>
            </a:endParaRPr>
          </a:p>
          <a:p>
            <a:endParaRPr lang="ru-RU" sz="1200" dirty="0">
              <a:latin typeface="Franklin Gothic Medium" panose="020B0603020102020204" pitchFamily="34" charset="0"/>
            </a:endParaRPr>
          </a:p>
        </p:txBody>
      </p:sp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96" y="2690862"/>
            <a:ext cx="7200900" cy="4050506"/>
          </a:xfrm>
        </p:spPr>
      </p:pic>
      <p:sp>
        <p:nvSpPr>
          <p:cNvPr id="13" name="Прямоугольник 12"/>
          <p:cNvSpPr/>
          <p:nvPr/>
        </p:nvSpPr>
        <p:spPr>
          <a:xfrm>
            <a:off x="1835696" y="3645024"/>
            <a:ext cx="7200800" cy="30963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92355"/>
            <a:ext cx="1368152" cy="80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92898" y="3817491"/>
            <a:ext cx="68275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rgoe"/>
              </a:rPr>
              <a:t>Эфирная составляющая спецпроекта: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rgoe"/>
            </a:endParaRPr>
          </a:p>
          <a:p>
            <a:r>
              <a:rPr lang="ru-RU" sz="1200" dirty="0">
                <a:latin typeface="Sergoe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200" dirty="0">
                <a:latin typeface="Sergoe"/>
              </a:rPr>
              <a:t>Ролики-анонсы акции во всех сегментах эфира – 6 выходов в день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200" dirty="0">
                <a:latin typeface="Sergoe"/>
              </a:rPr>
              <a:t>Живые тэги </a:t>
            </a:r>
            <a:r>
              <a:rPr lang="ru-RU" sz="1200" dirty="0" err="1">
                <a:latin typeface="Sergoe"/>
              </a:rPr>
              <a:t>диджеев</a:t>
            </a:r>
            <a:r>
              <a:rPr lang="ru-RU" sz="1200" dirty="0">
                <a:latin typeface="Sergoe"/>
              </a:rPr>
              <a:t> с рассказом об акции и призывом к участию – 3 раза в день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200" dirty="0">
                <a:latin typeface="Sergoe"/>
              </a:rPr>
              <a:t>Тематическая викторина «ЗАЧЁТ» с розыгрышем пригласительных на закрытую вечеринку </a:t>
            </a:r>
            <a:r>
              <a:rPr lang="ru-RU" sz="1200" dirty="0" err="1">
                <a:latin typeface="Sergoe"/>
              </a:rPr>
              <a:t>НАШЕго</a:t>
            </a:r>
            <a:r>
              <a:rPr lang="ru-RU" sz="1200" dirty="0">
                <a:latin typeface="Sergoe"/>
              </a:rPr>
              <a:t> радио в финале </a:t>
            </a:r>
            <a:r>
              <a:rPr lang="ru-RU" sz="1200" dirty="0" err="1">
                <a:latin typeface="Sergoe"/>
              </a:rPr>
              <a:t>квеста</a:t>
            </a:r>
            <a:endParaRPr lang="ru-RU" sz="1200" dirty="0">
              <a:latin typeface="Sergoe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200" dirty="0">
                <a:latin typeface="Sergoe"/>
              </a:rPr>
              <a:t>6- часовой прямой эфир «студия </a:t>
            </a:r>
            <a:r>
              <a:rPr lang="ru-RU" sz="1200" dirty="0" err="1">
                <a:latin typeface="Sergoe"/>
              </a:rPr>
              <a:t>НАШЕго</a:t>
            </a:r>
            <a:r>
              <a:rPr lang="ru-RU" sz="1200" dirty="0">
                <a:latin typeface="Sergoe"/>
              </a:rPr>
              <a:t> радио – место проведения </a:t>
            </a:r>
            <a:r>
              <a:rPr lang="ru-RU" sz="1200" dirty="0" err="1">
                <a:latin typeface="Sergoe"/>
              </a:rPr>
              <a:t>квеста</a:t>
            </a:r>
            <a:r>
              <a:rPr lang="ru-RU" sz="1200" dirty="0">
                <a:latin typeface="Sergoe"/>
              </a:rPr>
              <a:t>» в день проведения </a:t>
            </a:r>
            <a:r>
              <a:rPr lang="ru-RU" sz="1200" dirty="0" smtClean="0">
                <a:latin typeface="Sergoe"/>
              </a:rPr>
              <a:t>игры</a:t>
            </a:r>
          </a:p>
          <a:p>
            <a:pPr lvl="0"/>
            <a:endParaRPr lang="ru-RU" sz="1200" dirty="0">
              <a:latin typeface="Sergoe"/>
            </a:endParaRP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rgoe"/>
              </a:rPr>
              <a:t>Интернет: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rgoe"/>
            </a:endParaRPr>
          </a:p>
          <a:p>
            <a:r>
              <a:rPr lang="ru-RU" sz="1200" dirty="0">
                <a:latin typeface="Sergoe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200" dirty="0">
                <a:latin typeface="Sergoe"/>
              </a:rPr>
              <a:t>Анонсирование </a:t>
            </a:r>
            <a:r>
              <a:rPr lang="ru-RU" sz="1200" dirty="0" err="1">
                <a:latin typeface="Sergoe"/>
              </a:rPr>
              <a:t>квеста</a:t>
            </a:r>
            <a:r>
              <a:rPr lang="ru-RU" sz="1200" dirty="0">
                <a:latin typeface="Sergoe"/>
              </a:rPr>
              <a:t> в </a:t>
            </a:r>
            <a:r>
              <a:rPr lang="ru-RU" sz="1200" dirty="0" smtClean="0">
                <a:latin typeface="Sergoe"/>
              </a:rPr>
              <a:t>группе </a:t>
            </a:r>
            <a:r>
              <a:rPr lang="ru-RU" sz="1200" dirty="0" err="1">
                <a:latin typeface="Sergoe"/>
              </a:rPr>
              <a:t>НАШЕго</a:t>
            </a:r>
            <a:r>
              <a:rPr lang="ru-RU" sz="1200" dirty="0">
                <a:latin typeface="Sergoe"/>
              </a:rPr>
              <a:t> радио </a:t>
            </a:r>
            <a:r>
              <a:rPr lang="ru-RU" sz="1200" dirty="0" err="1">
                <a:latin typeface="Sergoe"/>
              </a:rPr>
              <a:t>Вконтакте</a:t>
            </a:r>
            <a:r>
              <a:rPr lang="ru-RU" sz="1200" dirty="0">
                <a:latin typeface="Sergoe"/>
              </a:rPr>
              <a:t> – ежедневно в течение трёх недель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200" dirty="0">
                <a:latin typeface="Sergoe"/>
              </a:rPr>
              <a:t>Анонсирование </a:t>
            </a:r>
            <a:r>
              <a:rPr lang="ru-RU" sz="1200" dirty="0" err="1">
                <a:latin typeface="Sergoe"/>
              </a:rPr>
              <a:t>квеста</a:t>
            </a:r>
            <a:r>
              <a:rPr lang="ru-RU" sz="1200" dirty="0">
                <a:latin typeface="Sergoe"/>
              </a:rPr>
              <a:t> на </a:t>
            </a:r>
            <a:r>
              <a:rPr lang="ru-RU" sz="1200" dirty="0" smtClean="0">
                <a:latin typeface="Sergoe"/>
              </a:rPr>
              <a:t>сайте </a:t>
            </a:r>
            <a:r>
              <a:rPr lang="ru-RU" sz="1200" u="sng" dirty="0">
                <a:latin typeface="Sergoe"/>
                <a:hlinkClick r:id="rId4"/>
              </a:rPr>
              <a:t>www.nashe.ru</a:t>
            </a:r>
            <a:endParaRPr lang="ru-RU" sz="1200" dirty="0">
              <a:latin typeface="Sergoe"/>
            </a:endParaRPr>
          </a:p>
          <a:p>
            <a:endParaRPr lang="ru-RU" sz="14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123728" y="1196752"/>
            <a:ext cx="633670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ru-RU" sz="2000" dirty="0" smtClean="0">
                <a:cs typeface="Arial" pitchFamily="34" charset="0"/>
              </a:rPr>
              <a:t>Пример спецпроекта</a:t>
            </a:r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735" y="127265"/>
            <a:ext cx="7010761" cy="9974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РАДИО В ИНТЕРНЕТЕ.</a:t>
            </a:r>
            <a:br>
              <a:rPr lang="ru-RU" sz="2800" dirty="0" smtClean="0"/>
            </a:br>
            <a:r>
              <a:rPr lang="ru-RU" sz="2800" dirty="0" smtClean="0"/>
              <a:t>ВОЗМОЖНОСТИ ПРОДАЖ</a:t>
            </a:r>
            <a:endParaRPr lang="ru-RU" sz="2800" dirty="0">
              <a:solidFill>
                <a:srgbClr val="B64340"/>
              </a:solidFill>
            </a:endParaRPr>
          </a:p>
        </p:txBody>
      </p:sp>
      <p:pic>
        <p:nvPicPr>
          <p:cNvPr id="10" name="Picture 2" descr="http://static.freepik.com/free-photo/computer-monitor----vector_34-54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16377"/>
          <a:stretch/>
        </p:blipFill>
        <p:spPr bwMode="auto">
          <a:xfrm>
            <a:off x="5148064" y="3891398"/>
            <a:ext cx="3976783" cy="29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5708" r="14662" b="14491"/>
          <a:stretch/>
        </p:blipFill>
        <p:spPr bwMode="auto">
          <a:xfrm>
            <a:off x="5550823" y="4111957"/>
            <a:ext cx="3181326" cy="20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652120" y="1412776"/>
            <a:ext cx="2232248" cy="720080"/>
          </a:xfrm>
          <a:prstGeom prst="round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Myriad Pro" pitchFamily="34" charset="0"/>
              </a:rPr>
              <a:t>Социальные сети</a:t>
            </a:r>
            <a:endParaRPr lang="ru-RU" sz="2000" b="1" dirty="0">
              <a:latin typeface="Myriad Pro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1412776"/>
            <a:ext cx="2232248" cy="720080"/>
          </a:xfrm>
          <a:prstGeom prst="round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Myriad Pro" pitchFamily="34" charset="0"/>
              </a:rPr>
              <a:t>Сайты радиостанций</a:t>
            </a:r>
            <a:endParaRPr lang="ru-RU" sz="2000" b="1" dirty="0">
              <a:latin typeface="Myriad Pro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67672" y="2277819"/>
            <a:ext cx="2088232" cy="3560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rPr>
              <a:t>Спецпроекты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78996" y="2710070"/>
            <a:ext cx="2076908" cy="60333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rPr>
              <a:t>Брендирование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rPr>
              <a:t>сообщества и логотипа сообщества на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rPr>
              <a:t>аватаре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75587" y="2273828"/>
            <a:ext cx="2088232" cy="58387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Myriad Pro" pitchFamily="34" charset="0"/>
              </a:rPr>
              <a:t>Размещение баннеров на сайтах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83548" y="2941360"/>
            <a:ext cx="2087100" cy="48879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>
                <a:solidFill>
                  <a:schemeClr val="tx1"/>
                </a:solidFill>
                <a:latin typeface="Myriad Pro" pitchFamily="34" charset="0"/>
              </a:rPr>
              <a:t>Брендирование</a:t>
            </a:r>
            <a:r>
              <a:rPr lang="ru-RU" sz="1200" dirty="0">
                <a:solidFill>
                  <a:schemeClr val="tx1"/>
                </a:solidFill>
                <a:latin typeface="Myriad Pro" pitchFamily="34" charset="0"/>
              </a:rPr>
              <a:t> страниц </a:t>
            </a:r>
            <a:r>
              <a:rPr lang="ru-RU" sz="1200" dirty="0" smtClean="0">
                <a:solidFill>
                  <a:schemeClr val="tx1"/>
                </a:solidFill>
                <a:latin typeface="Myriad Pro" pitchFamily="34" charset="0"/>
              </a:rPr>
              <a:t>сайтов</a:t>
            </a:r>
            <a:endParaRPr lang="ru-RU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96136" y="3384039"/>
            <a:ext cx="2059768" cy="55929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rPr>
              <a:t>Различные конкурсы, фотоконкурсы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98851" y="5216965"/>
            <a:ext cx="364921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B11F5E"/>
                </a:solidFill>
                <a:latin typeface="Myriad Pro" pitchFamily="34" charset="0"/>
              </a:rPr>
              <a:t>Индивидуальные спецпроекты и </a:t>
            </a:r>
          </a:p>
          <a:p>
            <a:pPr algn="ctr"/>
            <a:r>
              <a:rPr lang="ru-RU" b="1" dirty="0" smtClean="0">
                <a:solidFill>
                  <a:srgbClr val="B11F5E"/>
                </a:solidFill>
                <a:latin typeface="Myriad Pro" pitchFamily="34" charset="0"/>
              </a:rPr>
              <a:t>пакеты под клиента.</a:t>
            </a:r>
            <a:endParaRPr lang="ru-RU" b="1" dirty="0">
              <a:solidFill>
                <a:srgbClr val="B11F5E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61" y="5206072"/>
            <a:ext cx="1963653" cy="1309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raskatova\Desktop\7577271094_c2b493147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61" y="3857003"/>
            <a:ext cx="1961453" cy="130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" name="TextBox 24"/>
          <p:cNvSpPr txBox="1"/>
          <p:nvPr/>
        </p:nvSpPr>
        <p:spPr>
          <a:xfrm>
            <a:off x="1907704" y="2996952"/>
            <a:ext cx="49210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00"/>
              </a:buClr>
              <a:buSzPct val="125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Только главные представители отечественного рок-н-ролла: ДДТ, Земфира, Алиса,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Чайф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, Аквариум, Ария, Вячеслав Бутусов и Ю-Питер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, Неприкасаемые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, Ночные снайперы, Король и шут, Сплин, Чиж и ко, Ленинград и многие другие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5696" y="5085184"/>
            <a:ext cx="4865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00"/>
              </a:buClr>
              <a:buSzPct val="125000"/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120 гектаров музыки и развлечений: футбол, волейбол, выставки, авиашоу, фризби, зоны настольных игр, компьютерных игр и др. Каждый найдет себе занятие по вкусу!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6597352"/>
            <a:ext cx="58558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Century Gothic" pitchFamily="34" charset="0"/>
                <a:cs typeface="Arial" pitchFamily="34" charset="0"/>
              </a:rPr>
              <a:t>*Возможно спонсорство</a:t>
            </a:r>
            <a:endParaRPr lang="ru-RU" sz="5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6122" y="116632"/>
            <a:ext cx="6898365" cy="9670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Главное приключение лета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4221088"/>
            <a:ext cx="4680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00"/>
              </a:buClr>
              <a:buSzPct val="125000"/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 дня нескончаемого драйва, веселья и киловатты мощного всепоглощающего звука качественной отечественной музыки!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7072" r="2547" b="6075"/>
          <a:stretch/>
        </p:blipFill>
        <p:spPr bwMode="auto">
          <a:xfrm>
            <a:off x="1723210" y="1335312"/>
            <a:ext cx="2722847" cy="152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52922" y="1693895"/>
            <a:ext cx="2510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00"/>
              </a:buClr>
              <a:buSzPct val="125000"/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Нашествие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– главный рок-фестиваль страны, история которого начинается с 1999 года</a:t>
            </a:r>
          </a:p>
          <a:p>
            <a:pPr marL="285750" indent="-285750">
              <a:buClr>
                <a:srgbClr val="E20000"/>
              </a:buClr>
              <a:buSzPct val="125000"/>
              <a:buFont typeface="Arial" pitchFamily="34" charset="0"/>
              <a:buChar char="•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051" name="Picture 3" descr="C:\Users\raskatova\Desktop\7555941882_a738d4b5f4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61" y="2513916"/>
            <a:ext cx="1961453" cy="130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raskatova\Desktop\7577275552_dba6dcf1ea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2" y="1171137"/>
            <a:ext cx="1954511" cy="130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44015"/>
            <a:ext cx="7092280" cy="980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Расценки на размещение рекламы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67744" y="6535295"/>
            <a:ext cx="68602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Тарифы МОСКВУ и СЕТЬ действительны</a:t>
            </a:r>
            <a:r>
              <a:rPr kumimoji="0" lang="ru-RU" sz="700" b="0" i="1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с</a:t>
            </a:r>
            <a:r>
              <a:rPr kumimoji="0" lang="ru-RU" sz="7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21 октября 2013г</a:t>
            </a:r>
          </a:p>
          <a:p>
            <a:pPr marL="0" marR="0" lvl="0" indent="1143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Стоимость указана в рублях, без учета НДС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23728" y="1700808"/>
            <a:ext cx="39239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Коэффициенты на длительность ролика: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99171"/>
              </p:ext>
            </p:extLst>
          </p:nvPr>
        </p:nvGraphicFramePr>
        <p:xfrm>
          <a:off x="2195736" y="2420888"/>
          <a:ext cx="4464496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10’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15’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atin typeface="Franklin Gothic Medium" pitchFamily="34" charset="0"/>
                          <a:cs typeface="Arial" pitchFamily="34" charset="0"/>
                        </a:rPr>
                        <a:t>20’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atin typeface="Franklin Gothic Medium" pitchFamily="34" charset="0"/>
                          <a:cs typeface="Arial" pitchFamily="34" charset="0"/>
                        </a:rPr>
                        <a:t>30’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atin typeface="Franklin Gothic Medium" pitchFamily="34" charset="0"/>
                          <a:cs typeface="Arial" pitchFamily="34" charset="0"/>
                        </a:rPr>
                        <a:t>45’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60’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90’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120’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Franklin Gothic Medium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123728" y="3392850"/>
            <a:ext cx="655272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Позиционирование первым или последним в блоке – плюс 25% </a:t>
            </a:r>
          </a:p>
          <a:p>
            <a:pPr lvl="0"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Упоминание третьих лиц – плюс 2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%</a:t>
            </a:r>
          </a:p>
          <a:p>
            <a:pPr lvl="0"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Сезонная наценка – 10%, ноябрь, декабрь</a:t>
            </a:r>
          </a:p>
          <a:p>
            <a:pPr lvl="0"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Сезонная скидка – 8%, январь, август</a:t>
            </a:r>
          </a:p>
          <a:p>
            <a:pPr lvl="0"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Наценка за специальную программу / </a:t>
            </a:r>
            <a:r>
              <a:rPr lang="ru-RU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креативную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составляющую / идею   – 20%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"/>
          </a:blip>
          <a:srcRect/>
          <a:stretch>
            <a:fillRect/>
          </a:stretch>
        </p:blipFill>
        <p:spPr bwMode="auto">
          <a:xfrm>
            <a:off x="1716243" y="1527867"/>
            <a:ext cx="7200800" cy="4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2524"/>
            <a:ext cx="7042662" cy="980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Сеть</a:t>
            </a:r>
            <a:r>
              <a:rPr lang="en-US" sz="2800" b="1" dirty="0" smtClean="0">
                <a:solidFill>
                  <a:srgbClr val="B64340"/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вещания в России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243" y="1485565"/>
            <a:ext cx="7448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Clr>
                <a:srgbClr val="E20000"/>
              </a:buClr>
              <a:buSzPct val="120000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Более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 500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населенных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пунктов,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38 городов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по всей </a:t>
            </a:r>
          </a:p>
          <a:p>
            <a:pPr marL="177800" indent="-177800" algn="ctr">
              <a:buClr>
                <a:srgbClr val="E20000"/>
              </a:buClr>
              <a:buSzPct val="120000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стране настроены на волну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НАШЕго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Радио.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840737"/>
            <a:ext cx="216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Анапа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Армавир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Архангельск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Вологда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Екатеринбург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Ижевск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Ишим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Калининград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Караганда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Коломна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Конаково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Краснодар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Курган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Лянтор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806620"/>
            <a:ext cx="19638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Мичуринск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Москва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Мурманск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Муром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Находка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Нижнеудинск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Новый Уренгой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Ноябрьск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Орехово-Зуево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Пермь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Петрозаводск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Псков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Санкт-Петербург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Саров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5518" y="2962035"/>
            <a:ext cx="20209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Снежинск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Сочи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Тамбов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Тверь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Туапсе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Тула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Усолье-Сибирское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Ухта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Челябинск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Шатура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Бел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ё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в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*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Сургут*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5949280"/>
            <a:ext cx="464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Clr>
                <a:srgbClr val="E20000"/>
              </a:buClr>
              <a:buSzPct val="120000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26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городов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в процессе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запуска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95873" y="6597352"/>
            <a:ext cx="464062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*Вещают в </a:t>
            </a:r>
            <a:r>
              <a: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кабельных сетях</a:t>
            </a:r>
            <a:endParaRPr lang="ru-RU" sz="60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233093">
            <a:off x="2649426" y="1231108"/>
            <a:ext cx="4608512" cy="2520280"/>
            <a:chOff x="2649426" y="1383161"/>
            <a:chExt cx="4608512" cy="25202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49426" y="1383161"/>
              <a:ext cx="4608512" cy="2520280"/>
            </a:xfrm>
            <a:prstGeom prst="rect">
              <a:avLst/>
            </a:prstGeom>
            <a:solidFill>
              <a:srgbClr val="B643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49426" y="2104692"/>
              <a:ext cx="4608512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latin typeface="Franklin Gothic Book" pitchFamily="34" charset="0"/>
                  <a:cs typeface="Arial" pitchFamily="34" charset="0"/>
                </a:rPr>
                <a:t>  НАША МУЗЫКА -</a:t>
              </a:r>
              <a:br>
                <a:rPr lang="ru-RU" sz="3200" b="1" dirty="0" smtClean="0">
                  <a:solidFill>
                    <a:schemeClr val="bg1"/>
                  </a:solidFill>
                  <a:latin typeface="Franklin Gothic Book" pitchFamily="34" charset="0"/>
                  <a:cs typeface="Arial" pitchFamily="34" charset="0"/>
                </a:rPr>
              </a:br>
              <a:r>
                <a:rPr lang="ru-RU" sz="3200" b="1" dirty="0" smtClean="0">
                  <a:solidFill>
                    <a:schemeClr val="bg1"/>
                  </a:solidFill>
                  <a:latin typeface="Franklin Gothic Book" pitchFamily="34" charset="0"/>
                  <a:cs typeface="Arial" pitchFamily="34" charset="0"/>
                </a:rPr>
                <a:t>		НАШЕ РАДИО</a:t>
              </a:r>
              <a:endParaRPr lang="ru-RU" sz="3200" b="1" dirty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 rot="21540000">
            <a:off x="3931577" y="3605001"/>
            <a:ext cx="4608512" cy="2520280"/>
            <a:chOff x="2915816" y="3140968"/>
            <a:chExt cx="4608512" cy="25202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915816" y="3140968"/>
              <a:ext cx="4608512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059832" y="3408528"/>
              <a:ext cx="4464496" cy="1923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Для связи с Нашим Радио:</a:t>
              </a:r>
            </a:p>
            <a:p>
              <a:pPr>
                <a:buNone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Рекламное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агентство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«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Балтик Медиа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» </a:t>
              </a:r>
              <a:endPara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(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работа с прямыми рекламодателями)</a:t>
              </a:r>
            </a:p>
            <a:p>
              <a:pPr>
                <a:lnSpc>
                  <a:spcPct val="150000"/>
                </a:lnSpc>
                <a:buNone/>
              </a:pPr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Телефон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: +7 (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4012)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 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93-101.3</a:t>
              </a:r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buNone/>
              </a:pP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Адрес: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236023,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Калининград,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ул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.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  <a:cs typeface="Arial" pitchFamily="34" charset="0"/>
                </a:rPr>
                <a:t>Третьяковская, 10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16632"/>
            <a:ext cx="6984776" cy="980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Охват аудитории в Москве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5624024" y="6642100"/>
            <a:ext cx="3556488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Radio Index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-Москва (1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2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+). 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3 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кв.  </a:t>
            </a:r>
            <a:r>
              <a:rPr lang="ru-RU" sz="700" i="1" dirty="0">
                <a:latin typeface="Franklin Gothic Book" pitchFamily="34" charset="0"/>
                <a:cs typeface="Arial" pitchFamily="34" charset="0"/>
              </a:rPr>
              <a:t>20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1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3</a:t>
            </a:r>
            <a:endParaRPr lang="ru-RU" sz="700" i="1" dirty="0">
              <a:latin typeface="Franklin Gothic Book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8562116"/>
              </p:ext>
            </p:extLst>
          </p:nvPr>
        </p:nvGraphicFramePr>
        <p:xfrm>
          <a:off x="1763688" y="1844824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29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801615">
            <a:off x="-742181" y="3641782"/>
            <a:ext cx="2952102" cy="27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7195611"/>
              </p:ext>
            </p:extLst>
          </p:nvPr>
        </p:nvGraphicFramePr>
        <p:xfrm>
          <a:off x="1835696" y="1203495"/>
          <a:ext cx="4392488" cy="539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75040" cy="9742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Профиль слушателей </a:t>
            </a:r>
            <a:r>
              <a:rPr lang="ru-RU" sz="2800" b="1" dirty="0" err="1" smtClean="0">
                <a:solidFill>
                  <a:srgbClr val="B64340"/>
                </a:solidFill>
                <a:cs typeface="Arial" pitchFamily="34" charset="0"/>
              </a:rPr>
              <a:t>НАШЕго</a:t>
            </a:r>
            <a:r>
              <a:rPr lang="ru-RU" sz="2800" b="1" dirty="0" smtClean="0">
                <a:solidFill>
                  <a:srgbClr val="B64340"/>
                </a:solidFill>
                <a:cs typeface="Arial" pitchFamily="34" charset="0"/>
              </a:rPr>
              <a:t> Радио</a:t>
            </a:r>
            <a:endParaRPr lang="ru-RU" sz="2800" b="1" dirty="0">
              <a:solidFill>
                <a:srgbClr val="B64340"/>
              </a:solidFill>
              <a:cs typeface="Arial" pitchFamily="34" charset="0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810344" y="6541313"/>
            <a:ext cx="831641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Radio Index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-Москва (1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2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+). 3 кв. 20</a:t>
            </a:r>
            <a:r>
              <a:rPr lang="en-US" sz="700" i="1" dirty="0" smtClean="0">
                <a:latin typeface="Franklin Gothic Book" pitchFamily="34" charset="0"/>
                <a:cs typeface="Arial" pitchFamily="34" charset="0"/>
              </a:rPr>
              <a:t>1</a:t>
            </a:r>
            <a:r>
              <a:rPr lang="ru-RU" sz="700" i="1" dirty="0" smtClean="0">
                <a:latin typeface="Franklin Gothic Book" pitchFamily="34" charset="0"/>
                <a:cs typeface="Arial" pitchFamily="34" charset="0"/>
              </a:rPr>
              <a:t>3. % от ежедневной аудитории</a:t>
            </a:r>
            <a:endParaRPr lang="ru-RU" sz="700" i="1" dirty="0"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855702">
            <a:off x="-307305" y="4254734"/>
            <a:ext cx="2082349" cy="1569660"/>
          </a:xfrm>
          <a:prstGeom prst="rect">
            <a:avLst/>
          </a:prstGeom>
          <a:noFill/>
          <a:ln w="47625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Ядро аудитории: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вободолюбивые и социально активные мужчины и женщины в возрасте 25-44 лет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4042325"/>
              </p:ext>
            </p:extLst>
          </p:nvPr>
        </p:nvGraphicFramePr>
        <p:xfrm>
          <a:off x="6300192" y="1203495"/>
          <a:ext cx="2736304" cy="539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67744" y="105273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Москва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53195" y="1059693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2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041" y="116632"/>
            <a:ext cx="7010835" cy="994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64340"/>
                </a:solidFill>
              </a:rPr>
              <a:t>Активное потребление и досуг</a:t>
            </a:r>
            <a:endParaRPr lang="ru-RU" sz="2800" b="1" dirty="0">
              <a:solidFill>
                <a:srgbClr val="B6434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5432" y="4311684"/>
            <a:ext cx="2159112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Наличие импортного автомобиля: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8599" y="1124744"/>
            <a:ext cx="1830715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Клиенты страховых компаний: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95907" y="3035052"/>
            <a:ext cx="1861733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Посещение спортивных клубов: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1960" y="6216076"/>
            <a:ext cx="1813181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Посещение кафе/ресторанов: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6720" y="6505599"/>
            <a:ext cx="363221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000" i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TNS –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Москва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 кс. 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20</a:t>
            </a:r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1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,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</a:br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% 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от ежедневных слушателей </a:t>
            </a:r>
            <a:r>
              <a:rPr lang="ru-RU" sz="7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НАШЕго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 Радио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1960" y="4957224"/>
            <a:ext cx="2232248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Покупка квартиры/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дома: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11960" y="3657724"/>
            <a:ext cx="1368152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Посещение концертов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4021" y="2401724"/>
            <a:ext cx="1818139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Посещение кинотеатров: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91717" y="1753652"/>
            <a:ext cx="1812531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Наличие личного счета /вклада: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3168" y="5599387"/>
            <a:ext cx="2159112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Покупка крупной и мелкой техники: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82" y="1089058"/>
            <a:ext cx="598142" cy="5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11457"/>
            <a:ext cx="608910" cy="6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22" y="4261541"/>
            <a:ext cx="608910" cy="6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22" y="5556542"/>
            <a:ext cx="608910" cy="6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17014"/>
            <a:ext cx="608910" cy="6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14379"/>
            <a:ext cx="608910" cy="6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00" y="6203552"/>
            <a:ext cx="609824" cy="6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84854"/>
            <a:ext cx="608910" cy="6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4" y="2348180"/>
            <a:ext cx="608910" cy="6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9486" y="1249015"/>
            <a:ext cx="1648978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61% (Affinity=134)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1916832"/>
            <a:ext cx="1651029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72%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04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8782" y="2492896"/>
            <a:ext cx="1649682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57%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3077" y="3151111"/>
            <a:ext cx="1645387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34%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61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0705" y="3742432"/>
            <a:ext cx="1647759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24%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156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7793" y="4437112"/>
            <a:ext cx="165378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67%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5064945"/>
            <a:ext cx="165596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12%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5707108"/>
            <a:ext cx="1654940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43%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28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2670" y="6323798"/>
            <a:ext cx="165378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78%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30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02942" y="1252892"/>
            <a:ext cx="1648978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1920709"/>
            <a:ext cx="1651029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70%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06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02238" y="2496773"/>
            <a:ext cx="1649682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55%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06533" y="3154988"/>
            <a:ext cx="1645387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34%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56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04161" y="3746309"/>
            <a:ext cx="1647759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23%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138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1249" y="4440989"/>
            <a:ext cx="165378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48%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23728" y="5068822"/>
            <a:ext cx="165596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14%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22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5710985"/>
            <a:ext cx="1654940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45%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28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26126" y="6327675"/>
            <a:ext cx="165378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73%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Affinity=1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42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229259" y="908720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Москва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483768" y="915677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176">
            <a:off x="6523916" y="4472452"/>
            <a:ext cx="2488224" cy="231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21400127">
            <a:off x="2155686" y="4981396"/>
            <a:ext cx="1649938" cy="16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>
            <a:off x="4186739" y="4591772"/>
            <a:ext cx="1981965" cy="19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833088">
            <a:off x="7117086" y="1120282"/>
            <a:ext cx="1383990" cy="13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20184355">
            <a:off x="1954357" y="1173484"/>
            <a:ext cx="1669958" cy="166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477">
            <a:off x="6457221" y="2496606"/>
            <a:ext cx="2473852" cy="23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199407">
            <a:off x="4221496" y="994661"/>
            <a:ext cx="2232491" cy="21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406" y="53752"/>
            <a:ext cx="705659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4340"/>
                </a:solidFill>
              </a:rPr>
              <a:t>Слушатели </a:t>
            </a:r>
            <a:r>
              <a:rPr lang="ru-RU" sz="2800" dirty="0" err="1" smtClean="0">
                <a:solidFill>
                  <a:srgbClr val="B64340"/>
                </a:solidFill>
              </a:rPr>
              <a:t>НАШЕго</a:t>
            </a:r>
            <a:r>
              <a:rPr lang="ru-RU" sz="2800" dirty="0" smtClean="0">
                <a:solidFill>
                  <a:srgbClr val="B64340"/>
                </a:solidFill>
              </a:rPr>
              <a:t> </a:t>
            </a:r>
            <a:r>
              <a:rPr lang="ru-RU" sz="2800" dirty="0">
                <a:solidFill>
                  <a:srgbClr val="B64340"/>
                </a:solidFill>
              </a:rPr>
              <a:t>Радио </a:t>
            </a:r>
            <a:r>
              <a:rPr lang="ru-RU" sz="2800" dirty="0" smtClean="0">
                <a:solidFill>
                  <a:srgbClr val="B64340"/>
                </a:solidFill>
              </a:rPr>
              <a:t>согласны с…</a:t>
            </a:r>
            <a:endParaRPr lang="ru-RU" sz="2800" dirty="0">
              <a:solidFill>
                <a:srgbClr val="B643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48129">
            <a:off x="6921030" y="3144113"/>
            <a:ext cx="16540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 покупаю новые товары и продукты раньше, чем большинство моих знакомых</a:t>
            </a:r>
          </a:p>
        </p:txBody>
      </p:sp>
      <p:sp>
        <p:nvSpPr>
          <p:cNvPr id="7" name="TextBox 6"/>
          <p:cNvSpPr txBox="1"/>
          <p:nvPr/>
        </p:nvSpPr>
        <p:spPr>
          <a:xfrm rot="20127610">
            <a:off x="2180585" y="1641848"/>
            <a:ext cx="1333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 слушаю радио почти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каждый день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400127">
            <a:off x="2436275" y="5328047"/>
            <a:ext cx="123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Вождение автомобиля – это удовольствие</a:t>
            </a:r>
          </a:p>
        </p:txBody>
      </p:sp>
      <p:sp>
        <p:nvSpPr>
          <p:cNvPr id="12" name="TextBox 11"/>
          <p:cNvSpPr txBox="1"/>
          <p:nvPr/>
        </p:nvSpPr>
        <p:spPr>
          <a:xfrm rot="271352">
            <a:off x="4356352" y="5230313"/>
            <a:ext cx="1691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Свою работу я воспринимаю как карьеру</a:t>
            </a:r>
          </a:p>
        </p:txBody>
      </p:sp>
      <p:sp>
        <p:nvSpPr>
          <p:cNvPr id="14" name="Прямоугольник 13"/>
          <p:cNvSpPr/>
          <p:nvPr/>
        </p:nvSpPr>
        <p:spPr>
          <a:xfrm rot="350174">
            <a:off x="4366191" y="1638335"/>
            <a:ext cx="1999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Лучше, не откладывая, сделать покупку в кредит, а не копить на нее деньги</a:t>
            </a:r>
          </a:p>
        </p:txBody>
      </p:sp>
      <p:sp>
        <p:nvSpPr>
          <p:cNvPr id="16" name="Прямоугольник 15"/>
          <p:cNvSpPr/>
          <p:nvPr/>
        </p:nvSpPr>
        <p:spPr>
          <a:xfrm rot="852776">
            <a:off x="6999972" y="5268808"/>
            <a:ext cx="1536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Мне нравятся блюда иностранной кухни</a:t>
            </a:r>
          </a:p>
        </p:txBody>
      </p:sp>
      <p:sp>
        <p:nvSpPr>
          <p:cNvPr id="10" name="TextBox 9"/>
          <p:cNvSpPr txBox="1"/>
          <p:nvPr/>
        </p:nvSpPr>
        <p:spPr>
          <a:xfrm rot="826556">
            <a:off x="7260294" y="1439369"/>
            <a:ext cx="1259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 люблю развлекаться вне дома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517860">
            <a:off x="4532695" y="3108237"/>
            <a:ext cx="1383990" cy="13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599625">
            <a:off x="4723368" y="3377601"/>
            <a:ext cx="1044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 регулярно хожу в кино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8347" r="12340" b="8504"/>
          <a:stretch/>
        </p:blipFill>
        <p:spPr bwMode="auto">
          <a:xfrm rot="21322873">
            <a:off x="2059543" y="2845085"/>
            <a:ext cx="2029624" cy="20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21387343">
            <a:off x="2162172" y="3558644"/>
            <a:ext cx="1956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Я из тех людей, которые могли бы открыть свое дело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91234" y="6597352"/>
            <a:ext cx="61490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000" i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TNS/ M-Index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2013/1 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полугодие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– Москва</a:t>
            </a:r>
          </a:p>
          <a:p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Все высказывания характерны для  ежедневной аудитории Нашего Радио (</a:t>
            </a:r>
            <a:r>
              <a:rPr lang="en-US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Affinity Index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боле 120)</a:t>
            </a:r>
            <a:endParaRPr lang="ru-RU" sz="700" i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http://www.intermedia.ru/img/news/240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29" y="260648"/>
            <a:ext cx="1725502" cy="17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172926" cy="980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Музыкальные станции,</a:t>
            </a:r>
            <a:r>
              <a:rPr lang="ru-RU" sz="2800" dirty="0" smtClean="0">
                <a:solidFill>
                  <a:srgbClr val="B64340"/>
                </a:solidFill>
              </a:rPr>
              <a:t> </a:t>
            </a:r>
            <a:br>
              <a:rPr lang="ru-RU" sz="2800" dirty="0" smtClean="0">
                <a:solidFill>
                  <a:srgbClr val="B64340"/>
                </a:solidFill>
              </a:rPr>
            </a:br>
            <a:r>
              <a:rPr lang="ru-RU" sz="2800" dirty="0" smtClean="0">
                <a:solidFill>
                  <a:srgbClr val="B64340"/>
                </a:solidFill>
              </a:rPr>
              <a:t>лояльность аудитории.</a:t>
            </a:r>
            <a:endParaRPr lang="ru-RU" sz="2800" dirty="0">
              <a:solidFill>
                <a:srgbClr val="B6434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761627"/>
              </p:ext>
            </p:extLst>
          </p:nvPr>
        </p:nvGraphicFramePr>
        <p:xfrm>
          <a:off x="5580112" y="2452902"/>
          <a:ext cx="3310312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1268760"/>
            <a:ext cx="702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Топ-15 самых лояльных аудиторий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музыкальных радиостанций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Целевая группа: все 12+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2405" y="6453336"/>
            <a:ext cx="68200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000" i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TNS – 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Москва. 3 кв. 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20</a:t>
            </a:r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1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3</a:t>
            </a:r>
            <a:r>
              <a:rPr lang="ru-RU" sz="7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,</a:t>
            </a:r>
          </a:p>
          <a:p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*Loyalty </a:t>
            </a:r>
            <a:r>
              <a:rPr lang="en-US" sz="7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Dly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,  индекс лояльности </a:t>
            </a:r>
            <a:r>
              <a:rPr lang="en-US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(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за сутки). Доля времени  слушания  станции в общем объеме </a:t>
            </a:r>
            <a:r>
              <a:rPr lang="ru-RU" sz="7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радиослушания</a:t>
            </a:r>
            <a:r>
              <a:rPr lang="ru-RU" sz="7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  за сутки ( в%)</a:t>
            </a:r>
          </a:p>
        </p:txBody>
      </p:sp>
      <p:pic>
        <p:nvPicPr>
          <p:cNvPr id="10" name="Picture 6" descr="http://images.rrock.ru/pics/6eccd2c51f2fb0dc4c214c4988d7bf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30" y="1014324"/>
            <a:ext cx="953558" cy="9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907715"/>
              </p:ext>
            </p:extLst>
          </p:nvPr>
        </p:nvGraphicFramePr>
        <p:xfrm>
          <a:off x="1835696" y="2462030"/>
          <a:ext cx="3549551" cy="399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732240" y="213285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Москва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82603" y="2139813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64340"/>
                </a:solidFill>
                <a:cs typeface="Arial" pitchFamily="34" charset="0"/>
              </a:rPr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3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75836</TotalTime>
  <Words>2397</Words>
  <Application>Microsoft Office PowerPoint</Application>
  <PresentationFormat>Экран (4:3)</PresentationFormat>
  <Paragraphs>449</Paragraphs>
  <Slides>40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Arial</vt:lpstr>
      <vt:lpstr>Calibri</vt:lpstr>
      <vt:lpstr>Century Gothic</vt:lpstr>
      <vt:lpstr>Franklin Gothic Book</vt:lpstr>
      <vt:lpstr>Franklin Gothic Heavy</vt:lpstr>
      <vt:lpstr>Franklin Gothic Medium</vt:lpstr>
      <vt:lpstr>Myriad Pro</vt:lpstr>
      <vt:lpstr>Sergoe</vt:lpstr>
      <vt:lpstr>Times New Roman</vt:lpstr>
      <vt:lpstr>Wingdings</vt:lpstr>
      <vt:lpstr>Тема Office</vt:lpstr>
      <vt:lpstr>1_Тема Office</vt:lpstr>
      <vt:lpstr>Презентация PowerPoint</vt:lpstr>
      <vt:lpstr>НАШЕ РАДИО</vt:lpstr>
      <vt:lpstr>Охват аудитории в России</vt:lpstr>
      <vt:lpstr>Сеть вещания в России</vt:lpstr>
      <vt:lpstr>Охват аудитории в Москве</vt:lpstr>
      <vt:lpstr>Профиль слушателей НАШЕго Радио</vt:lpstr>
      <vt:lpstr>Активное потребление и досуг</vt:lpstr>
      <vt:lpstr>Слушатели НАШЕго Радио согласны с…</vt:lpstr>
      <vt:lpstr>Музыкальные станции,  лояльность аудитории.</vt:lpstr>
      <vt:lpstr>НАШЕ Радио – № 1  среди аудитории 25-45 лет! </vt:lpstr>
      <vt:lpstr>НАШЕ Радио –   мужская аудитория!</vt:lpstr>
      <vt:lpstr>НАШЕ Радио –   мужская аудитория!</vt:lpstr>
      <vt:lpstr>Места прослушивания радиостанции</vt:lpstr>
      <vt:lpstr>Утреннее шоу НАШЕ УТРО  с пн. по пт., 07:00-11:00</vt:lpstr>
      <vt:lpstr>НАШЕ УТРО</vt:lpstr>
      <vt:lpstr>Вечернее шоу ВТОРАЯ СМЕНА  с пн. по чт., 17:00-20:00</vt:lpstr>
      <vt:lpstr>Профиль слушателей НАШЕго Радио Россия</vt:lpstr>
      <vt:lpstr>Профиль слушателей НАШЕго Радио Северно-Западный округ РФ</vt:lpstr>
      <vt:lpstr>ВТОРАЯ СМЕНА</vt:lpstr>
      <vt:lpstr>Живые с Семеном Чайкой с пн. по пт., 21.00-23.00</vt:lpstr>
      <vt:lpstr>Портал www.NASHE.ru</vt:lpstr>
      <vt:lpstr>Портал www.NASHE.ru Основные показатели</vt:lpstr>
      <vt:lpstr>НАШЕ online!    http://radiopleer.com Основные показатели</vt:lpstr>
      <vt:lpstr>Социальные сети НАШЕго Радио</vt:lpstr>
      <vt:lpstr>Презентация PowerPoint</vt:lpstr>
      <vt:lpstr>ПОЧЕМУ РАДИО:</vt:lpstr>
      <vt:lpstr>ПОЧЕМУ РАДИО:</vt:lpstr>
      <vt:lpstr>ПОЧЕМУ РАДИО:</vt:lpstr>
      <vt:lpstr>РЕКЛАМНЫЕ ВОЗМОЖНОСТИ</vt:lpstr>
      <vt:lpstr>ПРЯМАЯ РЕКЛАМА</vt:lpstr>
      <vt:lpstr>Суточное распределение  аудитории НАШЕго Радио</vt:lpstr>
      <vt:lpstr>СПОНСОРСТВО</vt:lpstr>
      <vt:lpstr>СПОНСОРСТВО</vt:lpstr>
      <vt:lpstr>ИНТЕГРАЦИЯ В ЭФИР</vt:lpstr>
      <vt:lpstr>СПЕЦПРОЕКТЫ</vt:lpstr>
      <vt:lpstr>СПЕЦПРОЕКТЫ</vt:lpstr>
      <vt:lpstr>РАДИО В ИНТЕРНЕТЕ. ВОЗМОЖНОСТИ ПРОДАЖ</vt:lpstr>
      <vt:lpstr>Главное приключение лета</vt:lpstr>
      <vt:lpstr>Расценки на размещение рекламы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raskatova</dc:creator>
  <cp:lastModifiedBy>Валерия Николаева</cp:lastModifiedBy>
  <cp:revision>2898</cp:revision>
  <dcterms:created xsi:type="dcterms:W3CDTF">2010-07-08T12:39:55Z</dcterms:created>
  <dcterms:modified xsi:type="dcterms:W3CDTF">2015-08-27T12:26:22Z</dcterms:modified>
</cp:coreProperties>
</file>